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47"/>
  </p:notesMasterIdLst>
  <p:sldIdLst>
    <p:sldId id="374" r:id="rId2"/>
    <p:sldId id="457" r:id="rId3"/>
    <p:sldId id="458" r:id="rId4"/>
    <p:sldId id="459" r:id="rId5"/>
    <p:sldId id="456" r:id="rId6"/>
    <p:sldId id="460" r:id="rId7"/>
    <p:sldId id="461" r:id="rId8"/>
    <p:sldId id="462" r:id="rId9"/>
    <p:sldId id="463" r:id="rId10"/>
    <p:sldId id="464" r:id="rId11"/>
    <p:sldId id="465" r:id="rId12"/>
    <p:sldId id="467" r:id="rId13"/>
    <p:sldId id="484" r:id="rId14"/>
    <p:sldId id="485" r:id="rId15"/>
    <p:sldId id="471" r:id="rId16"/>
    <p:sldId id="468" r:id="rId17"/>
    <p:sldId id="469" r:id="rId18"/>
    <p:sldId id="470" r:id="rId19"/>
    <p:sldId id="472" r:id="rId20"/>
    <p:sldId id="473" r:id="rId21"/>
    <p:sldId id="474" r:id="rId22"/>
    <p:sldId id="475" r:id="rId23"/>
    <p:sldId id="476" r:id="rId24"/>
    <p:sldId id="477" r:id="rId25"/>
    <p:sldId id="478" r:id="rId26"/>
    <p:sldId id="479" r:id="rId27"/>
    <p:sldId id="480" r:id="rId28"/>
    <p:sldId id="481" r:id="rId29"/>
    <p:sldId id="482" r:id="rId30"/>
    <p:sldId id="483" r:id="rId31"/>
    <p:sldId id="489" r:id="rId32"/>
    <p:sldId id="487" r:id="rId33"/>
    <p:sldId id="488" r:id="rId34"/>
    <p:sldId id="490" r:id="rId35"/>
    <p:sldId id="491" r:id="rId36"/>
    <p:sldId id="492" r:id="rId37"/>
    <p:sldId id="493" r:id="rId38"/>
    <p:sldId id="494" r:id="rId39"/>
    <p:sldId id="495" r:id="rId40"/>
    <p:sldId id="496" r:id="rId41"/>
    <p:sldId id="497" r:id="rId42"/>
    <p:sldId id="498" r:id="rId43"/>
    <p:sldId id="499" r:id="rId44"/>
    <p:sldId id="500" r:id="rId45"/>
    <p:sldId id="314" r:id="rId4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4444"/>
    <a:srgbClr val="D85734"/>
    <a:srgbClr val="E4465A"/>
    <a:srgbClr val="F5CFD1"/>
    <a:srgbClr val="FAE9EA"/>
    <a:srgbClr val="C3B8B9"/>
    <a:srgbClr val="F1C900"/>
    <a:srgbClr val="90CD59"/>
    <a:srgbClr val="546670"/>
    <a:srgbClr val="FFE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89413" autoAdjust="0"/>
  </p:normalViewPr>
  <p:slideViewPr>
    <p:cSldViewPr snapToGrid="0">
      <p:cViewPr varScale="1">
        <p:scale>
          <a:sx n="100" d="100"/>
          <a:sy n="100" d="100"/>
        </p:scale>
        <p:origin x="1092"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7B227-4A70-4DA1-BCAB-4272055EF28C}" type="datetimeFigureOut">
              <a:rPr lang="ru-RU" smtClean="0"/>
              <a:t>17.01.2020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4FF4BF-4D56-4BC3-A5E2-BC91E8E79405}" type="slidenum">
              <a:rPr lang="ru-RU" smtClean="0"/>
              <a:t>‹#›</a:t>
            </a:fld>
            <a:endParaRPr lang="ru-RU"/>
          </a:p>
        </p:txBody>
      </p:sp>
    </p:spTree>
    <p:extLst>
      <p:ext uri="{BB962C8B-B14F-4D97-AF65-F5344CB8AC3E}">
        <p14:creationId xmlns:p14="http://schemas.microsoft.com/office/powerpoint/2010/main" val="1932506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1</a:t>
            </a:fld>
            <a:endParaRPr lang="ru-RU"/>
          </a:p>
        </p:txBody>
      </p:sp>
    </p:spTree>
    <p:extLst>
      <p:ext uri="{BB962C8B-B14F-4D97-AF65-F5344CB8AC3E}">
        <p14:creationId xmlns:p14="http://schemas.microsoft.com/office/powerpoint/2010/main" val="3967575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10</a:t>
            </a:fld>
            <a:endParaRPr lang="ru-RU"/>
          </a:p>
        </p:txBody>
      </p:sp>
    </p:spTree>
    <p:extLst>
      <p:ext uri="{BB962C8B-B14F-4D97-AF65-F5344CB8AC3E}">
        <p14:creationId xmlns:p14="http://schemas.microsoft.com/office/powerpoint/2010/main" val="3207690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11</a:t>
            </a:fld>
            <a:endParaRPr lang="ru-RU"/>
          </a:p>
        </p:txBody>
      </p:sp>
    </p:spTree>
    <p:extLst>
      <p:ext uri="{BB962C8B-B14F-4D97-AF65-F5344CB8AC3E}">
        <p14:creationId xmlns:p14="http://schemas.microsoft.com/office/powerpoint/2010/main" val="1219990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12</a:t>
            </a:fld>
            <a:endParaRPr lang="ru-RU"/>
          </a:p>
        </p:txBody>
      </p:sp>
    </p:spTree>
    <p:extLst>
      <p:ext uri="{BB962C8B-B14F-4D97-AF65-F5344CB8AC3E}">
        <p14:creationId xmlns:p14="http://schemas.microsoft.com/office/powerpoint/2010/main" val="2114180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13</a:t>
            </a:fld>
            <a:endParaRPr lang="ru-RU"/>
          </a:p>
        </p:txBody>
      </p:sp>
    </p:spTree>
    <p:extLst>
      <p:ext uri="{BB962C8B-B14F-4D97-AF65-F5344CB8AC3E}">
        <p14:creationId xmlns:p14="http://schemas.microsoft.com/office/powerpoint/2010/main" val="2708535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14</a:t>
            </a:fld>
            <a:endParaRPr lang="ru-RU"/>
          </a:p>
        </p:txBody>
      </p:sp>
    </p:spTree>
    <p:extLst>
      <p:ext uri="{BB962C8B-B14F-4D97-AF65-F5344CB8AC3E}">
        <p14:creationId xmlns:p14="http://schemas.microsoft.com/office/powerpoint/2010/main" val="4079486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15</a:t>
            </a:fld>
            <a:endParaRPr lang="ru-RU"/>
          </a:p>
        </p:txBody>
      </p:sp>
    </p:spTree>
    <p:extLst>
      <p:ext uri="{BB962C8B-B14F-4D97-AF65-F5344CB8AC3E}">
        <p14:creationId xmlns:p14="http://schemas.microsoft.com/office/powerpoint/2010/main" val="2307045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16</a:t>
            </a:fld>
            <a:endParaRPr lang="ru-RU"/>
          </a:p>
        </p:txBody>
      </p:sp>
    </p:spTree>
    <p:extLst>
      <p:ext uri="{BB962C8B-B14F-4D97-AF65-F5344CB8AC3E}">
        <p14:creationId xmlns:p14="http://schemas.microsoft.com/office/powerpoint/2010/main" val="7319859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17</a:t>
            </a:fld>
            <a:endParaRPr lang="ru-RU"/>
          </a:p>
        </p:txBody>
      </p:sp>
    </p:spTree>
    <p:extLst>
      <p:ext uri="{BB962C8B-B14F-4D97-AF65-F5344CB8AC3E}">
        <p14:creationId xmlns:p14="http://schemas.microsoft.com/office/powerpoint/2010/main" val="26786438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18</a:t>
            </a:fld>
            <a:endParaRPr lang="ru-RU"/>
          </a:p>
        </p:txBody>
      </p:sp>
    </p:spTree>
    <p:extLst>
      <p:ext uri="{BB962C8B-B14F-4D97-AF65-F5344CB8AC3E}">
        <p14:creationId xmlns:p14="http://schemas.microsoft.com/office/powerpoint/2010/main" val="2527105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19</a:t>
            </a:fld>
            <a:endParaRPr lang="ru-RU"/>
          </a:p>
        </p:txBody>
      </p:sp>
    </p:spTree>
    <p:extLst>
      <p:ext uri="{BB962C8B-B14F-4D97-AF65-F5344CB8AC3E}">
        <p14:creationId xmlns:p14="http://schemas.microsoft.com/office/powerpoint/2010/main" val="1085534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a:t>
            </a:fld>
            <a:endParaRPr lang="ru-RU"/>
          </a:p>
        </p:txBody>
      </p:sp>
    </p:spTree>
    <p:extLst>
      <p:ext uri="{BB962C8B-B14F-4D97-AF65-F5344CB8AC3E}">
        <p14:creationId xmlns:p14="http://schemas.microsoft.com/office/powerpoint/2010/main" val="3971391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20</a:t>
            </a:fld>
            <a:endParaRPr lang="ru-RU"/>
          </a:p>
        </p:txBody>
      </p:sp>
    </p:spTree>
    <p:extLst>
      <p:ext uri="{BB962C8B-B14F-4D97-AF65-F5344CB8AC3E}">
        <p14:creationId xmlns:p14="http://schemas.microsoft.com/office/powerpoint/2010/main" val="39526261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21</a:t>
            </a:fld>
            <a:endParaRPr lang="ru-RU"/>
          </a:p>
        </p:txBody>
      </p:sp>
    </p:spTree>
    <p:extLst>
      <p:ext uri="{BB962C8B-B14F-4D97-AF65-F5344CB8AC3E}">
        <p14:creationId xmlns:p14="http://schemas.microsoft.com/office/powerpoint/2010/main" val="342728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22</a:t>
            </a:fld>
            <a:endParaRPr lang="ru-RU"/>
          </a:p>
        </p:txBody>
      </p:sp>
    </p:spTree>
    <p:extLst>
      <p:ext uri="{BB962C8B-B14F-4D97-AF65-F5344CB8AC3E}">
        <p14:creationId xmlns:p14="http://schemas.microsoft.com/office/powerpoint/2010/main" val="534165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23</a:t>
            </a:fld>
            <a:endParaRPr lang="ru-RU"/>
          </a:p>
        </p:txBody>
      </p:sp>
    </p:spTree>
    <p:extLst>
      <p:ext uri="{BB962C8B-B14F-4D97-AF65-F5344CB8AC3E}">
        <p14:creationId xmlns:p14="http://schemas.microsoft.com/office/powerpoint/2010/main" val="7756502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24</a:t>
            </a:fld>
            <a:endParaRPr lang="ru-RU"/>
          </a:p>
        </p:txBody>
      </p:sp>
    </p:spTree>
    <p:extLst>
      <p:ext uri="{BB962C8B-B14F-4D97-AF65-F5344CB8AC3E}">
        <p14:creationId xmlns:p14="http://schemas.microsoft.com/office/powerpoint/2010/main" val="30110133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25</a:t>
            </a:fld>
            <a:endParaRPr lang="ru-RU"/>
          </a:p>
        </p:txBody>
      </p:sp>
    </p:spTree>
    <p:extLst>
      <p:ext uri="{BB962C8B-B14F-4D97-AF65-F5344CB8AC3E}">
        <p14:creationId xmlns:p14="http://schemas.microsoft.com/office/powerpoint/2010/main" val="638435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26</a:t>
            </a:fld>
            <a:endParaRPr lang="ru-RU"/>
          </a:p>
        </p:txBody>
      </p:sp>
    </p:spTree>
    <p:extLst>
      <p:ext uri="{BB962C8B-B14F-4D97-AF65-F5344CB8AC3E}">
        <p14:creationId xmlns:p14="http://schemas.microsoft.com/office/powerpoint/2010/main" val="207335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27</a:t>
            </a:fld>
            <a:endParaRPr lang="ru-RU"/>
          </a:p>
        </p:txBody>
      </p:sp>
    </p:spTree>
    <p:extLst>
      <p:ext uri="{BB962C8B-B14F-4D97-AF65-F5344CB8AC3E}">
        <p14:creationId xmlns:p14="http://schemas.microsoft.com/office/powerpoint/2010/main" val="23958139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28</a:t>
            </a:fld>
            <a:endParaRPr lang="ru-RU"/>
          </a:p>
        </p:txBody>
      </p:sp>
    </p:spTree>
    <p:extLst>
      <p:ext uri="{BB962C8B-B14F-4D97-AF65-F5344CB8AC3E}">
        <p14:creationId xmlns:p14="http://schemas.microsoft.com/office/powerpoint/2010/main" val="20297050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29</a:t>
            </a:fld>
            <a:endParaRPr lang="ru-RU"/>
          </a:p>
        </p:txBody>
      </p:sp>
    </p:spTree>
    <p:extLst>
      <p:ext uri="{BB962C8B-B14F-4D97-AF65-F5344CB8AC3E}">
        <p14:creationId xmlns:p14="http://schemas.microsoft.com/office/powerpoint/2010/main" val="3193350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a:t>
            </a:fld>
            <a:endParaRPr lang="ru-RU"/>
          </a:p>
        </p:txBody>
      </p:sp>
    </p:spTree>
    <p:extLst>
      <p:ext uri="{BB962C8B-B14F-4D97-AF65-F5344CB8AC3E}">
        <p14:creationId xmlns:p14="http://schemas.microsoft.com/office/powerpoint/2010/main" val="21777742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30</a:t>
            </a:fld>
            <a:endParaRPr lang="ru-RU"/>
          </a:p>
        </p:txBody>
      </p:sp>
    </p:spTree>
    <p:extLst>
      <p:ext uri="{BB962C8B-B14F-4D97-AF65-F5344CB8AC3E}">
        <p14:creationId xmlns:p14="http://schemas.microsoft.com/office/powerpoint/2010/main" val="14902124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31</a:t>
            </a:fld>
            <a:endParaRPr lang="ru-RU"/>
          </a:p>
        </p:txBody>
      </p:sp>
    </p:spTree>
    <p:extLst>
      <p:ext uri="{BB962C8B-B14F-4D97-AF65-F5344CB8AC3E}">
        <p14:creationId xmlns:p14="http://schemas.microsoft.com/office/powerpoint/2010/main" val="8242778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32</a:t>
            </a:fld>
            <a:endParaRPr lang="ru-RU"/>
          </a:p>
        </p:txBody>
      </p:sp>
    </p:spTree>
    <p:extLst>
      <p:ext uri="{BB962C8B-B14F-4D97-AF65-F5344CB8AC3E}">
        <p14:creationId xmlns:p14="http://schemas.microsoft.com/office/powerpoint/2010/main" val="748982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33</a:t>
            </a:fld>
            <a:endParaRPr lang="ru-RU"/>
          </a:p>
        </p:txBody>
      </p:sp>
    </p:spTree>
    <p:extLst>
      <p:ext uri="{BB962C8B-B14F-4D97-AF65-F5344CB8AC3E}">
        <p14:creationId xmlns:p14="http://schemas.microsoft.com/office/powerpoint/2010/main" val="3701921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34</a:t>
            </a:fld>
            <a:endParaRPr lang="ru-RU"/>
          </a:p>
        </p:txBody>
      </p:sp>
    </p:spTree>
    <p:extLst>
      <p:ext uri="{BB962C8B-B14F-4D97-AF65-F5344CB8AC3E}">
        <p14:creationId xmlns:p14="http://schemas.microsoft.com/office/powerpoint/2010/main" val="34002532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35</a:t>
            </a:fld>
            <a:endParaRPr lang="ru-RU"/>
          </a:p>
        </p:txBody>
      </p:sp>
    </p:spTree>
    <p:extLst>
      <p:ext uri="{BB962C8B-B14F-4D97-AF65-F5344CB8AC3E}">
        <p14:creationId xmlns:p14="http://schemas.microsoft.com/office/powerpoint/2010/main" val="21391214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36</a:t>
            </a:fld>
            <a:endParaRPr lang="ru-RU"/>
          </a:p>
        </p:txBody>
      </p:sp>
    </p:spTree>
    <p:extLst>
      <p:ext uri="{BB962C8B-B14F-4D97-AF65-F5344CB8AC3E}">
        <p14:creationId xmlns:p14="http://schemas.microsoft.com/office/powerpoint/2010/main" val="827127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37</a:t>
            </a:fld>
            <a:endParaRPr lang="ru-RU"/>
          </a:p>
        </p:txBody>
      </p:sp>
    </p:spTree>
    <p:extLst>
      <p:ext uri="{BB962C8B-B14F-4D97-AF65-F5344CB8AC3E}">
        <p14:creationId xmlns:p14="http://schemas.microsoft.com/office/powerpoint/2010/main" val="13519826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38</a:t>
            </a:fld>
            <a:endParaRPr lang="ru-RU"/>
          </a:p>
        </p:txBody>
      </p:sp>
    </p:spTree>
    <p:extLst>
      <p:ext uri="{BB962C8B-B14F-4D97-AF65-F5344CB8AC3E}">
        <p14:creationId xmlns:p14="http://schemas.microsoft.com/office/powerpoint/2010/main" val="22279390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39</a:t>
            </a:fld>
            <a:endParaRPr lang="ru-RU"/>
          </a:p>
        </p:txBody>
      </p:sp>
    </p:spTree>
    <p:extLst>
      <p:ext uri="{BB962C8B-B14F-4D97-AF65-F5344CB8AC3E}">
        <p14:creationId xmlns:p14="http://schemas.microsoft.com/office/powerpoint/2010/main" val="4172834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a:t>
            </a:fld>
            <a:endParaRPr lang="ru-RU"/>
          </a:p>
        </p:txBody>
      </p:sp>
    </p:spTree>
    <p:extLst>
      <p:ext uri="{BB962C8B-B14F-4D97-AF65-F5344CB8AC3E}">
        <p14:creationId xmlns:p14="http://schemas.microsoft.com/office/powerpoint/2010/main" val="26234163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40</a:t>
            </a:fld>
            <a:endParaRPr lang="ru-RU"/>
          </a:p>
        </p:txBody>
      </p:sp>
    </p:spTree>
    <p:extLst>
      <p:ext uri="{BB962C8B-B14F-4D97-AF65-F5344CB8AC3E}">
        <p14:creationId xmlns:p14="http://schemas.microsoft.com/office/powerpoint/2010/main" val="37155360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41</a:t>
            </a:fld>
            <a:endParaRPr lang="ru-RU"/>
          </a:p>
        </p:txBody>
      </p:sp>
    </p:spTree>
    <p:extLst>
      <p:ext uri="{BB962C8B-B14F-4D97-AF65-F5344CB8AC3E}">
        <p14:creationId xmlns:p14="http://schemas.microsoft.com/office/powerpoint/2010/main" val="1748608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42</a:t>
            </a:fld>
            <a:endParaRPr lang="ru-RU"/>
          </a:p>
        </p:txBody>
      </p:sp>
    </p:spTree>
    <p:extLst>
      <p:ext uri="{BB962C8B-B14F-4D97-AF65-F5344CB8AC3E}">
        <p14:creationId xmlns:p14="http://schemas.microsoft.com/office/powerpoint/2010/main" val="19709231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43</a:t>
            </a:fld>
            <a:endParaRPr lang="ru-RU"/>
          </a:p>
        </p:txBody>
      </p:sp>
    </p:spTree>
    <p:extLst>
      <p:ext uri="{BB962C8B-B14F-4D97-AF65-F5344CB8AC3E}">
        <p14:creationId xmlns:p14="http://schemas.microsoft.com/office/powerpoint/2010/main" val="40404608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44</a:t>
            </a:fld>
            <a:endParaRPr lang="ru-RU"/>
          </a:p>
        </p:txBody>
      </p:sp>
    </p:spTree>
    <p:extLst>
      <p:ext uri="{BB962C8B-B14F-4D97-AF65-F5344CB8AC3E}">
        <p14:creationId xmlns:p14="http://schemas.microsoft.com/office/powerpoint/2010/main" val="16060816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64FF4BF-4D56-4BC3-A5E2-BC91E8E79405}" type="slidenum">
              <a:rPr lang="ru-RU" smtClean="0"/>
              <a:t>45</a:t>
            </a:fld>
            <a:endParaRPr lang="ru-RU"/>
          </a:p>
        </p:txBody>
      </p:sp>
    </p:spTree>
    <p:extLst>
      <p:ext uri="{BB962C8B-B14F-4D97-AF65-F5344CB8AC3E}">
        <p14:creationId xmlns:p14="http://schemas.microsoft.com/office/powerpoint/2010/main" val="3880084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5</a:t>
            </a:fld>
            <a:endParaRPr lang="ru-RU"/>
          </a:p>
        </p:txBody>
      </p:sp>
    </p:spTree>
    <p:extLst>
      <p:ext uri="{BB962C8B-B14F-4D97-AF65-F5344CB8AC3E}">
        <p14:creationId xmlns:p14="http://schemas.microsoft.com/office/powerpoint/2010/main" val="22489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6</a:t>
            </a:fld>
            <a:endParaRPr lang="ru-RU"/>
          </a:p>
        </p:txBody>
      </p:sp>
    </p:spTree>
    <p:extLst>
      <p:ext uri="{BB962C8B-B14F-4D97-AF65-F5344CB8AC3E}">
        <p14:creationId xmlns:p14="http://schemas.microsoft.com/office/powerpoint/2010/main" val="2025846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7</a:t>
            </a:fld>
            <a:endParaRPr lang="ru-RU"/>
          </a:p>
        </p:txBody>
      </p:sp>
    </p:spTree>
    <p:extLst>
      <p:ext uri="{BB962C8B-B14F-4D97-AF65-F5344CB8AC3E}">
        <p14:creationId xmlns:p14="http://schemas.microsoft.com/office/powerpoint/2010/main" val="1932313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8</a:t>
            </a:fld>
            <a:endParaRPr lang="ru-RU"/>
          </a:p>
        </p:txBody>
      </p:sp>
    </p:spTree>
    <p:extLst>
      <p:ext uri="{BB962C8B-B14F-4D97-AF65-F5344CB8AC3E}">
        <p14:creationId xmlns:p14="http://schemas.microsoft.com/office/powerpoint/2010/main" val="3800866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335CF4F-30C4-4E7A-B3D4-55A954EDF638}" type="slidenum">
              <a:rPr lang="ru-RU" smtClean="0"/>
              <a:t>9</a:t>
            </a:fld>
            <a:endParaRPr lang="ru-RU"/>
          </a:p>
        </p:txBody>
      </p:sp>
    </p:spTree>
    <p:extLst>
      <p:ext uri="{BB962C8B-B14F-4D97-AF65-F5344CB8AC3E}">
        <p14:creationId xmlns:p14="http://schemas.microsoft.com/office/powerpoint/2010/main" val="1951107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5" name="Рисунок 14"/>
          <p:cNvPicPr>
            <a:picLocks noChangeAspect="1"/>
          </p:cNvPicPr>
          <p:nvPr userDrawn="1"/>
        </p:nvPicPr>
        <p:blipFill rotWithShape="1">
          <a:blip r:embed="rId2" cstate="print">
            <a:extLst>
              <a:ext uri="{28A0092B-C50C-407E-A947-70E740481C1C}">
                <a14:useLocalDpi xmlns:a14="http://schemas.microsoft.com/office/drawing/2010/main" val="0"/>
              </a:ext>
            </a:extLst>
          </a:blip>
          <a:srcRect l="14301" t="372" r="12689" b="7004"/>
          <a:stretch/>
        </p:blipFill>
        <p:spPr>
          <a:xfrm>
            <a:off x="-10277" y="716756"/>
            <a:ext cx="12202277" cy="5776913"/>
          </a:xfrm>
          <a:prstGeom prst="rect">
            <a:avLst/>
          </a:prstGeom>
        </p:spPr>
      </p:pic>
      <p:sp>
        <p:nvSpPr>
          <p:cNvPr id="2" name="Заголовок 1"/>
          <p:cNvSpPr>
            <a:spLocks noGrp="1"/>
          </p:cNvSpPr>
          <p:nvPr userDrawn="1">
            <p:ph type="ctrTitle"/>
          </p:nvPr>
        </p:nvSpPr>
        <p:spPr>
          <a:xfrm>
            <a:off x="1524000" y="3848100"/>
            <a:ext cx="9144000" cy="1881188"/>
          </a:xfrm>
          <a:noFill/>
        </p:spPr>
        <p:txBody>
          <a:bodyPr anchor="b"/>
          <a:lstStyle>
            <a:lvl1pPr marL="0" algn="ctr" defTabSz="914400" rtl="0" eaLnBrk="1" latinLnBrk="0" hangingPunct="1">
              <a:defRPr lang="ru-RU" sz="2800" b="1" kern="1200" cap="all" dirty="0">
                <a:solidFill>
                  <a:schemeClr val="bg1"/>
                </a:solidFill>
                <a:latin typeface="Trebuchet MS" panose="020B0603020202020204" pitchFamily="34" charset="0"/>
                <a:ea typeface="Arial Unicode MS" pitchFamily="34" charset="-128"/>
                <a:cs typeface="Segoe UI" panose="020B0502040204020203" pitchFamily="34" charset="0"/>
              </a:defRPr>
            </a:lvl1pPr>
          </a:lstStyle>
          <a:p>
            <a:r>
              <a:rPr lang="ru-RU" dirty="0"/>
              <a:t>Образец заголовка</a:t>
            </a:r>
          </a:p>
        </p:txBody>
      </p:sp>
      <p:sp>
        <p:nvSpPr>
          <p:cNvPr id="3" name="Подзаголовок 2"/>
          <p:cNvSpPr>
            <a:spLocks noGrp="1"/>
          </p:cNvSpPr>
          <p:nvPr userDrawn="1">
            <p:ph type="subTitle" idx="1"/>
          </p:nvPr>
        </p:nvSpPr>
        <p:spPr>
          <a:xfrm>
            <a:off x="1524000" y="5729288"/>
            <a:ext cx="9144000" cy="738187"/>
          </a:xfrm>
          <a:noFill/>
        </p:spPr>
        <p:txBody>
          <a:bodyPr>
            <a:normAutofit/>
          </a:bodyPr>
          <a:lstStyle>
            <a:lvl1pPr marL="0" indent="0" algn="ctr" defTabSz="914400" rtl="0" eaLnBrk="1" latinLnBrk="0" hangingPunct="1">
              <a:buNone/>
              <a:defRPr lang="ru-RU" sz="1800" b="1" kern="1200" cap="all" baseline="0" dirty="0">
                <a:solidFill>
                  <a:schemeClr val="bg1"/>
                </a:solidFill>
                <a:latin typeface="Trebuchet MS" panose="020B0603020202020204"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p>
        </p:txBody>
      </p:sp>
      <p:sp>
        <p:nvSpPr>
          <p:cNvPr id="4" name="Прямоугольник 3"/>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6" name="Группа 5"/>
          <p:cNvGrpSpPr/>
          <p:nvPr userDrawn="1"/>
        </p:nvGrpSpPr>
        <p:grpSpPr>
          <a:xfrm>
            <a:off x="-10275" y="740565"/>
            <a:ext cx="4137658" cy="3642745"/>
            <a:chOff x="-10275" y="740565"/>
            <a:chExt cx="4137658" cy="3642745"/>
          </a:xfrm>
        </p:grpSpPr>
        <p:sp>
          <p:nvSpPr>
            <p:cNvPr id="17" name="Прямоугольник: скругленные верхние углы 16"/>
            <p:cNvSpPr/>
            <p:nvPr/>
          </p:nvSpPr>
          <p:spPr>
            <a:xfrm rot="5400000">
              <a:off x="-873801" y="1604101"/>
              <a:ext cx="3642737" cy="1915682"/>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5400000">
              <a:off x="-538206" y="1268506"/>
              <a:ext cx="3348541" cy="2292676"/>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p:nvSpPr>
          <p:spPr>
            <a:xfrm rot="5400000">
              <a:off x="-209667" y="939966"/>
              <a:ext cx="3058957" cy="2660171"/>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p:nvSpPr>
          <p:spPr>
            <a:xfrm rot="5400000">
              <a:off x="126607" y="603693"/>
              <a:ext cx="2745422" cy="3019180"/>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8" name="Прямоугольник: скругленные верхние углы 27"/>
            <p:cNvSpPr/>
            <p:nvPr userDrawn="1"/>
          </p:nvSpPr>
          <p:spPr>
            <a:xfrm rot="10800000">
              <a:off x="-10275" y="740570"/>
              <a:ext cx="3769945" cy="2158227"/>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9" name="Прямоугольник: скругленные верхние углы 28"/>
            <p:cNvSpPr/>
            <p:nvPr userDrawn="1"/>
          </p:nvSpPr>
          <p:spPr>
            <a:xfrm rot="10800000">
              <a:off x="-10275" y="740565"/>
              <a:ext cx="3402456" cy="2449233"/>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6" name="Прямоугольник: скругленные верхние углы 25"/>
            <p:cNvSpPr/>
            <p:nvPr userDrawn="1"/>
          </p:nvSpPr>
          <p:spPr>
            <a:xfrm rot="10800000">
              <a:off x="-10274" y="740569"/>
              <a:ext cx="4137657" cy="1852728"/>
            </a:xfrm>
            <a:prstGeom prst="round2SameRect">
              <a:avLst>
                <a:gd name="adj1" fmla="val 4187"/>
                <a:gd name="adj2" fmla="val 0"/>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pic>
        <p:nvPicPr>
          <p:cNvPr id="24" name="Рисунок 2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0363" y="1434301"/>
            <a:ext cx="2561830" cy="1105139"/>
          </a:xfrm>
          <a:prstGeom prst="rect">
            <a:avLst/>
          </a:prstGeom>
        </p:spPr>
      </p:pic>
      <p:grpSp>
        <p:nvGrpSpPr>
          <p:cNvPr id="48" name="Группа 47"/>
          <p:cNvGrpSpPr/>
          <p:nvPr userDrawn="1"/>
        </p:nvGrpSpPr>
        <p:grpSpPr>
          <a:xfrm>
            <a:off x="9588614" y="4383309"/>
            <a:ext cx="2603386" cy="2084166"/>
            <a:chOff x="9588614" y="4383309"/>
            <a:chExt cx="2603386" cy="2084166"/>
          </a:xfrm>
        </p:grpSpPr>
        <p:sp>
          <p:nvSpPr>
            <p:cNvPr id="33" name="Прямоугольник: скругленные верхние углы 32"/>
            <p:cNvSpPr/>
            <p:nvPr/>
          </p:nvSpPr>
          <p:spPr>
            <a:xfrm rot="16200000">
              <a:off x="10959211" y="5234686"/>
              <a:ext cx="2084165" cy="381411"/>
            </a:xfrm>
            <a:prstGeom prst="round2SameRect">
              <a:avLst>
                <a:gd name="adj1" fmla="val 191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скругленные верхние углы 33"/>
            <p:cNvSpPr/>
            <p:nvPr/>
          </p:nvSpPr>
          <p:spPr>
            <a:xfrm rot="16200000">
              <a:off x="10917814" y="5193288"/>
              <a:ext cx="1789968" cy="758404"/>
            </a:xfrm>
            <a:prstGeom prst="round2SameRect">
              <a:avLst>
                <a:gd name="adj1" fmla="val 11723"/>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скругленные верхние углы 34"/>
            <p:cNvSpPr/>
            <p:nvPr/>
          </p:nvSpPr>
          <p:spPr>
            <a:xfrm rot="16200000">
              <a:off x="10878857" y="5154333"/>
              <a:ext cx="1500383" cy="1125898"/>
            </a:xfrm>
            <a:prstGeom prst="round2SameRect">
              <a:avLst>
                <a:gd name="adj1" fmla="val 7571"/>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6" name="Прямоугольник: скругленные верхние углы 35"/>
            <p:cNvSpPr/>
            <p:nvPr/>
          </p:nvSpPr>
          <p:spPr>
            <a:xfrm rot="16200000">
              <a:off x="10856120" y="5131596"/>
              <a:ext cx="1186847" cy="1484908"/>
            </a:xfrm>
            <a:prstGeom prst="round2SameRect">
              <a:avLst>
                <a:gd name="adj1" fmla="val 8467"/>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7" name="Прямоугольник: скругленные верхние углы 36"/>
            <p:cNvSpPr/>
            <p:nvPr userDrawn="1"/>
          </p:nvSpPr>
          <p:spPr>
            <a:xfrm>
              <a:off x="9956327" y="5867825"/>
              <a:ext cx="2235670" cy="599650"/>
            </a:xfrm>
            <a:prstGeom prst="round2SameRect">
              <a:avLst>
                <a:gd name="adj1" fmla="val 1371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8" name="Прямоугольник: скругленные верхние углы 37"/>
            <p:cNvSpPr/>
            <p:nvPr userDrawn="1"/>
          </p:nvSpPr>
          <p:spPr>
            <a:xfrm>
              <a:off x="10323815" y="5576823"/>
              <a:ext cx="1868182" cy="890651"/>
            </a:xfrm>
            <a:prstGeom prst="round2SameRect">
              <a:avLst>
                <a:gd name="adj1" fmla="val 917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9" name="Прямоугольник: скругленные верхние углы 38"/>
            <p:cNvSpPr/>
            <p:nvPr userDrawn="1"/>
          </p:nvSpPr>
          <p:spPr>
            <a:xfrm>
              <a:off x="9588614" y="6173324"/>
              <a:ext cx="2603384" cy="294150"/>
            </a:xfrm>
            <a:prstGeom prst="round2SameRect">
              <a:avLst>
                <a:gd name="adj1" fmla="val 36568"/>
                <a:gd name="adj2" fmla="val 0"/>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sp>
        <p:nvSpPr>
          <p:cNvPr id="42" name="Прямоугольник 41"/>
          <p:cNvSpPr/>
          <p:nvPr userDrawn="1"/>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3" name="Прямоугольник 42"/>
          <p:cNvSpPr/>
          <p:nvPr userDrawn="1"/>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4" name="Прямоугольник 43"/>
          <p:cNvSpPr/>
          <p:nvPr userDrawn="1"/>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5" name="Прямоугольник 44"/>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6" name="Прямоугольник 45"/>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7" name="Прямоугольник 46"/>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49" name="Прямоугольник 48"/>
          <p:cNvSpPr/>
          <p:nvPr userDrawn="1"/>
        </p:nvSpPr>
        <p:spPr>
          <a:xfrm>
            <a:off x="4127383" y="6515475"/>
            <a:ext cx="3905965" cy="334542"/>
          </a:xfrm>
          <a:prstGeom prst="rect">
            <a:avLst/>
          </a:prstGeom>
        </p:spPr>
        <p:txBody>
          <a:bodyPr wrap="square" lIns="0" tIns="0" rIns="0" bIns="0" anchor="ctr">
            <a:noAutofit/>
          </a:bodyPr>
          <a:lstStyle/>
          <a:p>
            <a:pPr algn="ctr"/>
            <a:r>
              <a:rPr lang="en-US" altLang="ru-RU" sz="1400" b="0" dirty="0" smtClean="0">
                <a:solidFill>
                  <a:schemeClr val="accent1"/>
                </a:solidFill>
                <a:latin typeface="Segoe UI" panose="020B0502040204020203" pitchFamily="34" charset="0"/>
                <a:ea typeface="Roboto" panose="02000000000000000000" pitchFamily="2" charset="0"/>
              </a:rPr>
              <a:t>201</a:t>
            </a:r>
            <a:r>
              <a:rPr lang="ru-RU" altLang="ru-RU" sz="1400" b="0" dirty="0" smtClean="0">
                <a:solidFill>
                  <a:schemeClr val="accent1"/>
                </a:solidFill>
                <a:latin typeface="Segoe UI" panose="020B0502040204020203" pitchFamily="34" charset="0"/>
                <a:ea typeface="Roboto" panose="02000000000000000000" pitchFamily="2" charset="0"/>
              </a:rPr>
              <a:t>9</a:t>
            </a:r>
            <a:endParaRPr lang="ru-RU" sz="1400" b="0" dirty="0">
              <a:solidFill>
                <a:schemeClr val="accent1"/>
              </a:solidFill>
              <a:latin typeface="Segoe UI" panose="020B0502040204020203" pitchFamily="34" charset="0"/>
            </a:endParaRPr>
          </a:p>
        </p:txBody>
      </p:sp>
    </p:spTree>
    <p:extLst>
      <p:ext uri="{BB962C8B-B14F-4D97-AF65-F5344CB8AC3E}">
        <p14:creationId xmlns:p14="http://schemas.microsoft.com/office/powerpoint/2010/main" val="13161247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7780" y="62140"/>
            <a:ext cx="8270696" cy="694951"/>
          </a:xfrm>
        </p:spPr>
        <p:txBody>
          <a:bodyPr/>
          <a:lstStyle>
            <a:lvl1pPr>
              <a:defRPr/>
            </a:lvl1pPr>
          </a:lstStyle>
          <a:p>
            <a:r>
              <a:rPr lang="ru-RU" dirty="0"/>
              <a:t>Образец заголовка</a:t>
            </a:r>
          </a:p>
        </p:txBody>
      </p:sp>
      <p:sp>
        <p:nvSpPr>
          <p:cNvPr id="4" name="Нижний колонтитул 3"/>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5" name="Номер слайда 4"/>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19453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Адресный блок">
    <p:spTree>
      <p:nvGrpSpPr>
        <p:cNvPr id="1" name=""/>
        <p:cNvGrpSpPr/>
        <p:nvPr/>
      </p:nvGrpSpPr>
      <p:grpSpPr>
        <a:xfrm>
          <a:off x="0" y="0"/>
          <a:ext cx="0" cy="0"/>
          <a:chOff x="0" y="0"/>
          <a:chExt cx="0" cy="0"/>
        </a:xfrm>
      </p:grpSpPr>
      <p:grpSp>
        <p:nvGrpSpPr>
          <p:cNvPr id="44" name="Группа 43"/>
          <p:cNvGrpSpPr/>
          <p:nvPr userDrawn="1"/>
        </p:nvGrpSpPr>
        <p:grpSpPr>
          <a:xfrm>
            <a:off x="9588614" y="4404560"/>
            <a:ext cx="2603386" cy="2084166"/>
            <a:chOff x="9588614" y="4383309"/>
            <a:chExt cx="2603386" cy="2084166"/>
          </a:xfrm>
        </p:grpSpPr>
        <p:sp>
          <p:nvSpPr>
            <p:cNvPr id="15" name="Прямоугольник: скругленные верхние углы 14"/>
            <p:cNvSpPr/>
            <p:nvPr/>
          </p:nvSpPr>
          <p:spPr>
            <a:xfrm rot="16200000">
              <a:off x="10959211" y="5234686"/>
              <a:ext cx="2084165" cy="381411"/>
            </a:xfrm>
            <a:prstGeom prst="round2SameRect">
              <a:avLst>
                <a:gd name="adj1" fmla="val 191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6" name="Прямоугольник: скругленные верхние углы 15"/>
            <p:cNvSpPr/>
            <p:nvPr/>
          </p:nvSpPr>
          <p:spPr>
            <a:xfrm rot="16200000">
              <a:off x="10917814" y="5193288"/>
              <a:ext cx="1789968" cy="758404"/>
            </a:xfrm>
            <a:prstGeom prst="round2SameRect">
              <a:avLst>
                <a:gd name="adj1" fmla="val 11723"/>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скругленные верхние углы 16"/>
            <p:cNvSpPr/>
            <p:nvPr/>
          </p:nvSpPr>
          <p:spPr>
            <a:xfrm rot="16200000">
              <a:off x="10878857" y="5154333"/>
              <a:ext cx="1500383" cy="1125898"/>
            </a:xfrm>
            <a:prstGeom prst="round2SameRect">
              <a:avLst>
                <a:gd name="adj1" fmla="val 7571"/>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скругленные верхние углы 17"/>
            <p:cNvSpPr/>
            <p:nvPr/>
          </p:nvSpPr>
          <p:spPr>
            <a:xfrm rot="16200000">
              <a:off x="10856120" y="5131596"/>
              <a:ext cx="1186847" cy="1484908"/>
            </a:xfrm>
            <a:prstGeom prst="round2SameRect">
              <a:avLst>
                <a:gd name="adj1" fmla="val 8467"/>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9" name="Прямоугольник: скругленные верхние углы 18"/>
            <p:cNvSpPr/>
            <p:nvPr userDrawn="1"/>
          </p:nvSpPr>
          <p:spPr>
            <a:xfrm>
              <a:off x="9956327" y="5867825"/>
              <a:ext cx="2235670" cy="599650"/>
            </a:xfrm>
            <a:prstGeom prst="round2SameRect">
              <a:avLst>
                <a:gd name="adj1" fmla="val 1371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0" name="Прямоугольник: скругленные верхние углы 19"/>
            <p:cNvSpPr/>
            <p:nvPr userDrawn="1"/>
          </p:nvSpPr>
          <p:spPr>
            <a:xfrm>
              <a:off x="10323815" y="5576823"/>
              <a:ext cx="1868182" cy="890651"/>
            </a:xfrm>
            <a:prstGeom prst="round2SameRect">
              <a:avLst>
                <a:gd name="adj1" fmla="val 917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21" name="Прямоугольник: скругленные верхние углы 20"/>
            <p:cNvSpPr/>
            <p:nvPr userDrawn="1"/>
          </p:nvSpPr>
          <p:spPr>
            <a:xfrm>
              <a:off x="9588614" y="6173324"/>
              <a:ext cx="2603384" cy="294150"/>
            </a:xfrm>
            <a:prstGeom prst="round2SameRect">
              <a:avLst>
                <a:gd name="adj1" fmla="val 36568"/>
                <a:gd name="adj2" fmla="val 0"/>
              </a:avLst>
            </a:prstGeom>
            <a:solidFill>
              <a:schemeClr val="accent1">
                <a:lumMod val="40000"/>
                <a:lumOff val="6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grpSp>
        <p:nvGrpSpPr>
          <p:cNvPr id="53" name="Группа 52"/>
          <p:cNvGrpSpPr/>
          <p:nvPr userDrawn="1"/>
        </p:nvGrpSpPr>
        <p:grpSpPr>
          <a:xfrm>
            <a:off x="2955925" y="4045986"/>
            <a:ext cx="6319054" cy="1120409"/>
            <a:chOff x="2955925" y="4199076"/>
            <a:chExt cx="6319054" cy="1120409"/>
          </a:xfrm>
        </p:grpSpPr>
        <p:sp>
          <p:nvSpPr>
            <p:cNvPr id="23" name="Прямоугольник 22"/>
            <p:cNvSpPr/>
            <p:nvPr userDrawn="1"/>
          </p:nvSpPr>
          <p:spPr>
            <a:xfrm>
              <a:off x="2955925" y="4199076"/>
              <a:ext cx="6278563" cy="410965"/>
            </a:xfrm>
            <a:prstGeom prst="rect">
              <a:avLst/>
            </a:prstGeom>
          </p:spPr>
          <p:txBody>
            <a:bodyPr lIns="0" tIns="0" rIns="0" bIns="0" anchor="ctr">
              <a:noAutofit/>
            </a:bodyPr>
            <a:lstStyle/>
            <a:p>
              <a:pPr algn="ctr">
                <a:buClr>
                  <a:srgbClr val="000000"/>
                </a:buClr>
                <a:buSzPct val="100000"/>
              </a:pPr>
              <a:r>
                <a:rPr lang="en-US" altLang="ru-RU" sz="3000" u="sng" kern="1200" dirty="0" smtClean="0">
                  <a:solidFill>
                    <a:srgbClr val="444444"/>
                  </a:solidFill>
                  <a:latin typeface="Trebuchet MS"/>
                  <a:ea typeface="+mn-ea"/>
                  <a:cs typeface="+mn-cs"/>
                </a:rPr>
                <a:t>www.rts-tender.ru</a:t>
              </a:r>
              <a:endParaRPr lang="ru-RU" altLang="ru-RU" sz="3000" u="sng" kern="1200" dirty="0" smtClean="0">
                <a:solidFill>
                  <a:srgbClr val="444444"/>
                </a:solidFill>
                <a:latin typeface="Trebuchet MS"/>
                <a:ea typeface="+mn-ea"/>
                <a:cs typeface="+mn-cs"/>
              </a:endParaRPr>
            </a:p>
            <a:p>
              <a:pPr algn="ctr">
                <a:buClr>
                  <a:srgbClr val="000000"/>
                </a:buClr>
                <a:buSzPct val="100000"/>
              </a:pPr>
              <a:endParaRPr lang="ru-RU" altLang="ru-RU" sz="4000" u="sng" dirty="0">
                <a:solidFill>
                  <a:schemeClr val="accent2"/>
                </a:solidFill>
                <a:latin typeface="Trebuchet MS" panose="020B0603020202020204" pitchFamily="34" charset="0"/>
              </a:endParaRPr>
            </a:p>
          </p:txBody>
        </p:sp>
        <p:sp>
          <p:nvSpPr>
            <p:cNvPr id="25" name="Прямоугольник 24"/>
            <p:cNvSpPr/>
            <p:nvPr userDrawn="1"/>
          </p:nvSpPr>
          <p:spPr>
            <a:xfrm>
              <a:off x="2964803" y="4584813"/>
              <a:ext cx="6278563" cy="619190"/>
            </a:xfrm>
            <a:prstGeom prst="rect">
              <a:avLst/>
            </a:prstGeom>
          </p:spPr>
          <p:txBody>
            <a:bodyPr lIns="0" tIns="0" rIns="0" bIns="0">
              <a:noAutofit/>
            </a:bodyPr>
            <a:lstStyle/>
            <a:p>
              <a:pPr algn="ctr" defTabSz="449171">
                <a:buClr>
                  <a:srgbClr val="000000"/>
                </a:buClr>
                <a:buSzPct val="100000"/>
              </a:pPr>
              <a:r>
                <a:rPr lang="ru-RU" sz="2800" kern="1200" dirty="0" smtClean="0">
                  <a:solidFill>
                    <a:schemeClr val="accent1"/>
                  </a:solidFill>
                  <a:latin typeface="Trebuchet MS" panose="020B0603020202020204" pitchFamily="34" charset="0"/>
                  <a:ea typeface="+mn-ea"/>
                  <a:cs typeface="+mn-cs"/>
                </a:rPr>
                <a:t>+7 (499) 653-99-00</a:t>
              </a:r>
              <a:endParaRPr lang="ru-RU" altLang="ru-RU" sz="2800" kern="1200" dirty="0" smtClean="0">
                <a:solidFill>
                  <a:schemeClr val="accent1"/>
                </a:solidFill>
                <a:latin typeface="Trebuchet MS" panose="020B0603020202020204" pitchFamily="34" charset="0"/>
                <a:ea typeface="+mn-ea"/>
                <a:cs typeface="+mn-cs"/>
              </a:endParaRPr>
            </a:p>
          </p:txBody>
        </p:sp>
        <p:sp>
          <p:nvSpPr>
            <p:cNvPr id="26" name="Прямоугольник 25"/>
            <p:cNvSpPr/>
            <p:nvPr userDrawn="1"/>
          </p:nvSpPr>
          <p:spPr>
            <a:xfrm>
              <a:off x="2996416" y="5027097"/>
              <a:ext cx="6278563" cy="292388"/>
            </a:xfrm>
            <a:prstGeom prst="rect">
              <a:avLst/>
            </a:prstGeom>
          </p:spPr>
          <p:txBody>
            <a:bodyPr lIns="0" tIns="0" rIns="0" bIns="0">
              <a:noAutofit/>
            </a:bodyPr>
            <a:lstStyle/>
            <a:p>
              <a:pPr algn="ctr">
                <a:buClr>
                  <a:srgbClr val="000000"/>
                </a:buClr>
                <a:buSzPct val="100000"/>
              </a:pPr>
              <a:r>
                <a:rPr lang="ru-RU" altLang="ru-RU" sz="1400" kern="1200" dirty="0">
                  <a:solidFill>
                    <a:schemeClr val="accent1"/>
                  </a:solidFill>
                  <a:latin typeface="Trebuchet MS" panose="020B0603020202020204" pitchFamily="34" charset="0"/>
                  <a:ea typeface="+mn-ea"/>
                  <a:cs typeface="+mn-cs"/>
                </a:rPr>
                <a:t>ЗВОНОК ПО </a:t>
              </a:r>
              <a:r>
                <a:rPr lang="ru-RU" altLang="ru-RU" sz="1400" dirty="0">
                  <a:solidFill>
                    <a:schemeClr val="accent1"/>
                  </a:solidFill>
                  <a:latin typeface="Trebuchet MS" panose="020B0603020202020204" pitchFamily="34" charset="0"/>
                </a:rPr>
                <a:t>РОССИИ БЕСПЛАТНЫЙ</a:t>
              </a:r>
              <a:endParaRPr lang="ru-RU" altLang="ru-RU" sz="1400" u="sng" dirty="0">
                <a:solidFill>
                  <a:schemeClr val="accent1"/>
                </a:solidFill>
                <a:latin typeface="Trebuchet MS" panose="020B0603020202020204" pitchFamily="34" charset="0"/>
              </a:endParaRPr>
            </a:p>
          </p:txBody>
        </p:sp>
      </p:grpSp>
      <p:sp>
        <p:nvSpPr>
          <p:cNvPr id="27" name="Прямоугольник 26"/>
          <p:cNvSpPr/>
          <p:nvPr userDrawn="1"/>
        </p:nvSpPr>
        <p:spPr>
          <a:xfrm>
            <a:off x="2964803" y="5010180"/>
            <a:ext cx="6278563" cy="276999"/>
          </a:xfrm>
          <a:prstGeom prst="rect">
            <a:avLst/>
          </a:prstGeom>
        </p:spPr>
        <p:txBody>
          <a:bodyPr lIns="0" tIns="0" rIns="0" bIns="0">
            <a:noAutofit/>
          </a:bodyPr>
          <a:lstStyle/>
          <a:p>
            <a:pPr algn="ctr" defTabSz="449171" fontAlgn="base">
              <a:spcBef>
                <a:spcPct val="0"/>
              </a:spcBef>
              <a:spcAft>
                <a:spcPct val="0"/>
              </a:spcAft>
              <a:buClr>
                <a:srgbClr val="000000"/>
              </a:buClr>
              <a:buSzPct val="100000"/>
            </a:pPr>
            <a:endParaRPr lang="ru-RU" altLang="ru-RU" sz="800" u="none" kern="1200" dirty="0" smtClean="0">
              <a:solidFill>
                <a:schemeClr val="accent2"/>
              </a:solidFill>
              <a:latin typeface="Trebuchet MS" panose="020B0603020202020204" pitchFamily="34" charset="0"/>
              <a:ea typeface="+mn-ea"/>
              <a:cs typeface="+mn-cs"/>
            </a:endParaRPr>
          </a:p>
          <a:p>
            <a:pPr algn="ctr" defTabSz="449171" fontAlgn="base">
              <a:spcBef>
                <a:spcPct val="0"/>
              </a:spcBef>
              <a:spcAft>
                <a:spcPct val="0"/>
              </a:spcAft>
              <a:buClr>
                <a:srgbClr val="000000"/>
              </a:buClr>
              <a:buSzPct val="100000"/>
            </a:pPr>
            <a:r>
              <a:rPr lang="en-US" altLang="ru-RU" sz="1800" u="sng" kern="1200" dirty="0" smtClean="0">
                <a:solidFill>
                  <a:srgbClr val="444444"/>
                </a:solidFill>
                <a:latin typeface="Trebuchet MS"/>
                <a:ea typeface="+mn-ea"/>
                <a:cs typeface="+mn-cs"/>
              </a:rPr>
              <a:t>education@rts-tender.ru</a:t>
            </a:r>
            <a:endParaRPr lang="en-US" altLang="ru-RU" sz="1800" u="sng" kern="1200" dirty="0">
              <a:solidFill>
                <a:srgbClr val="444444"/>
              </a:solidFill>
              <a:latin typeface="Trebuchet MS"/>
              <a:ea typeface="+mn-ea"/>
              <a:cs typeface="+mn-cs"/>
            </a:endParaRPr>
          </a:p>
        </p:txBody>
      </p:sp>
      <p:sp>
        <p:nvSpPr>
          <p:cNvPr id="28" name="Прямоугольник 27"/>
          <p:cNvSpPr/>
          <p:nvPr userDrawn="1"/>
        </p:nvSpPr>
        <p:spPr>
          <a:xfrm>
            <a:off x="0" y="0"/>
            <a:ext cx="1800225" cy="666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grpSp>
        <p:nvGrpSpPr>
          <p:cNvPr id="32" name="Group 4"/>
          <p:cNvGrpSpPr>
            <a:grpSpLocks noChangeAspect="1"/>
          </p:cNvGrpSpPr>
          <p:nvPr userDrawn="1"/>
        </p:nvGrpSpPr>
        <p:grpSpPr bwMode="auto">
          <a:xfrm>
            <a:off x="5469231" y="2120380"/>
            <a:ext cx="1260041" cy="1257505"/>
            <a:chOff x="3322" y="1632"/>
            <a:chExt cx="497" cy="496"/>
          </a:xfrm>
        </p:grpSpPr>
        <p:sp>
          <p:nvSpPr>
            <p:cNvPr id="33" name="AutoShape 3"/>
            <p:cNvSpPr>
              <a:spLocks noChangeAspect="1" noChangeArrowheads="1" noTextEdit="1"/>
            </p:cNvSpPr>
            <p:nvPr userDrawn="1"/>
          </p:nvSpPr>
          <p:spPr bwMode="auto">
            <a:xfrm>
              <a:off x="3322" y="1632"/>
              <a:ext cx="497"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4" name="Freeform 5"/>
            <p:cNvSpPr>
              <a:spLocks/>
            </p:cNvSpPr>
            <p:nvPr userDrawn="1"/>
          </p:nvSpPr>
          <p:spPr bwMode="auto">
            <a:xfrm>
              <a:off x="3324" y="1634"/>
              <a:ext cx="495" cy="494"/>
            </a:xfrm>
            <a:custGeom>
              <a:avLst/>
              <a:gdLst>
                <a:gd name="T0" fmla="*/ 239 w 239"/>
                <a:gd name="T1" fmla="*/ 219 h 239"/>
                <a:gd name="T2" fmla="*/ 219 w 239"/>
                <a:gd name="T3" fmla="*/ 239 h 239"/>
                <a:gd name="T4" fmla="*/ 20 w 239"/>
                <a:gd name="T5" fmla="*/ 239 h 239"/>
                <a:gd name="T6" fmla="*/ 0 w 239"/>
                <a:gd name="T7" fmla="*/ 219 h 239"/>
                <a:gd name="T8" fmla="*/ 0 w 239"/>
                <a:gd name="T9" fmla="*/ 20 h 239"/>
                <a:gd name="T10" fmla="*/ 20 w 239"/>
                <a:gd name="T11" fmla="*/ 0 h 239"/>
                <a:gd name="T12" fmla="*/ 219 w 239"/>
                <a:gd name="T13" fmla="*/ 0 h 239"/>
                <a:gd name="T14" fmla="*/ 239 w 239"/>
                <a:gd name="T15" fmla="*/ 20 h 239"/>
                <a:gd name="T16" fmla="*/ 239 w 239"/>
                <a:gd name="T17" fmla="*/ 21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239" y="219"/>
                  </a:moveTo>
                  <a:cubicBezTo>
                    <a:pt x="239" y="230"/>
                    <a:pt x="230" y="239"/>
                    <a:pt x="219" y="239"/>
                  </a:cubicBezTo>
                  <a:cubicBezTo>
                    <a:pt x="20" y="239"/>
                    <a:pt x="20" y="239"/>
                    <a:pt x="20" y="239"/>
                  </a:cubicBezTo>
                  <a:cubicBezTo>
                    <a:pt x="9" y="239"/>
                    <a:pt x="0" y="230"/>
                    <a:pt x="0" y="219"/>
                  </a:cubicBezTo>
                  <a:cubicBezTo>
                    <a:pt x="0" y="20"/>
                    <a:pt x="0" y="20"/>
                    <a:pt x="0" y="20"/>
                  </a:cubicBezTo>
                  <a:cubicBezTo>
                    <a:pt x="0" y="9"/>
                    <a:pt x="9" y="0"/>
                    <a:pt x="20" y="0"/>
                  </a:cubicBezTo>
                  <a:cubicBezTo>
                    <a:pt x="219" y="0"/>
                    <a:pt x="219" y="0"/>
                    <a:pt x="219" y="0"/>
                  </a:cubicBezTo>
                  <a:cubicBezTo>
                    <a:pt x="230" y="0"/>
                    <a:pt x="239" y="9"/>
                    <a:pt x="239" y="20"/>
                  </a:cubicBezTo>
                  <a:lnTo>
                    <a:pt x="239" y="219"/>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5" name="Freeform 6"/>
            <p:cNvSpPr>
              <a:spLocks noEditPoints="1"/>
            </p:cNvSpPr>
            <p:nvPr userDrawn="1"/>
          </p:nvSpPr>
          <p:spPr bwMode="auto">
            <a:xfrm>
              <a:off x="3432" y="1830"/>
              <a:ext cx="93" cy="116"/>
            </a:xfrm>
            <a:custGeom>
              <a:avLst/>
              <a:gdLst>
                <a:gd name="T0" fmla="*/ 0 w 45"/>
                <a:gd name="T1" fmla="*/ 0 h 56"/>
                <a:gd name="T2" fmla="*/ 24 w 45"/>
                <a:gd name="T3" fmla="*/ 0 h 56"/>
                <a:gd name="T4" fmla="*/ 45 w 45"/>
                <a:gd name="T5" fmla="*/ 18 h 56"/>
                <a:gd name="T6" fmla="*/ 24 w 45"/>
                <a:gd name="T7" fmla="*/ 37 h 56"/>
                <a:gd name="T8" fmla="*/ 16 w 45"/>
                <a:gd name="T9" fmla="*/ 37 h 56"/>
                <a:gd name="T10" fmla="*/ 16 w 45"/>
                <a:gd name="T11" fmla="*/ 56 h 56"/>
                <a:gd name="T12" fmla="*/ 0 w 45"/>
                <a:gd name="T13" fmla="*/ 56 h 56"/>
                <a:gd name="T14" fmla="*/ 0 w 45"/>
                <a:gd name="T15" fmla="*/ 0 h 56"/>
                <a:gd name="T16" fmla="*/ 16 w 45"/>
                <a:gd name="T17" fmla="*/ 25 h 56"/>
                <a:gd name="T18" fmla="*/ 21 w 45"/>
                <a:gd name="T19" fmla="*/ 25 h 56"/>
                <a:gd name="T20" fmla="*/ 28 w 45"/>
                <a:gd name="T21" fmla="*/ 18 h 56"/>
                <a:gd name="T22" fmla="*/ 21 w 45"/>
                <a:gd name="T23" fmla="*/ 12 h 56"/>
                <a:gd name="T24" fmla="*/ 16 w 45"/>
                <a:gd name="T25" fmla="*/ 12 h 56"/>
                <a:gd name="T26" fmla="*/ 16 w 45"/>
                <a:gd name="T27" fmla="*/ 2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56">
                  <a:moveTo>
                    <a:pt x="0" y="0"/>
                  </a:moveTo>
                  <a:cubicBezTo>
                    <a:pt x="24" y="0"/>
                    <a:pt x="24" y="0"/>
                    <a:pt x="24" y="0"/>
                  </a:cubicBezTo>
                  <a:cubicBezTo>
                    <a:pt x="40" y="0"/>
                    <a:pt x="45" y="11"/>
                    <a:pt x="45" y="18"/>
                  </a:cubicBezTo>
                  <a:cubicBezTo>
                    <a:pt x="45" y="26"/>
                    <a:pt x="40" y="37"/>
                    <a:pt x="24" y="37"/>
                  </a:cubicBezTo>
                  <a:cubicBezTo>
                    <a:pt x="16" y="37"/>
                    <a:pt x="16" y="37"/>
                    <a:pt x="16" y="37"/>
                  </a:cubicBezTo>
                  <a:cubicBezTo>
                    <a:pt x="16" y="56"/>
                    <a:pt x="16" y="56"/>
                    <a:pt x="16" y="56"/>
                  </a:cubicBezTo>
                  <a:cubicBezTo>
                    <a:pt x="0" y="56"/>
                    <a:pt x="0" y="56"/>
                    <a:pt x="0" y="56"/>
                  </a:cubicBezTo>
                  <a:lnTo>
                    <a:pt x="0" y="0"/>
                  </a:lnTo>
                  <a:close/>
                  <a:moveTo>
                    <a:pt x="16" y="25"/>
                  </a:moveTo>
                  <a:cubicBezTo>
                    <a:pt x="21" y="25"/>
                    <a:pt x="21" y="25"/>
                    <a:pt x="21" y="25"/>
                  </a:cubicBezTo>
                  <a:cubicBezTo>
                    <a:pt x="28" y="25"/>
                    <a:pt x="28" y="21"/>
                    <a:pt x="28" y="18"/>
                  </a:cubicBezTo>
                  <a:cubicBezTo>
                    <a:pt x="28" y="16"/>
                    <a:pt x="27" y="12"/>
                    <a:pt x="21" y="12"/>
                  </a:cubicBezTo>
                  <a:cubicBezTo>
                    <a:pt x="16" y="12"/>
                    <a:pt x="16" y="12"/>
                    <a:pt x="16" y="12"/>
                  </a:cubicBezTo>
                  <a:lnTo>
                    <a:pt x="16" y="25"/>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6" name="Freeform 7"/>
            <p:cNvSpPr>
              <a:spLocks/>
            </p:cNvSpPr>
            <p:nvPr userDrawn="1"/>
          </p:nvSpPr>
          <p:spPr bwMode="auto">
            <a:xfrm>
              <a:off x="3531" y="1830"/>
              <a:ext cx="83" cy="116"/>
            </a:xfrm>
            <a:custGeom>
              <a:avLst/>
              <a:gdLst>
                <a:gd name="T0" fmla="*/ 25 w 83"/>
                <a:gd name="T1" fmla="*/ 27 h 116"/>
                <a:gd name="T2" fmla="*/ 0 w 83"/>
                <a:gd name="T3" fmla="*/ 27 h 116"/>
                <a:gd name="T4" fmla="*/ 0 w 83"/>
                <a:gd name="T5" fmla="*/ 0 h 116"/>
                <a:gd name="T6" fmla="*/ 83 w 83"/>
                <a:gd name="T7" fmla="*/ 0 h 116"/>
                <a:gd name="T8" fmla="*/ 83 w 83"/>
                <a:gd name="T9" fmla="*/ 27 h 116"/>
                <a:gd name="T10" fmla="*/ 58 w 83"/>
                <a:gd name="T11" fmla="*/ 27 h 116"/>
                <a:gd name="T12" fmla="*/ 58 w 83"/>
                <a:gd name="T13" fmla="*/ 116 h 116"/>
                <a:gd name="T14" fmla="*/ 25 w 83"/>
                <a:gd name="T15" fmla="*/ 116 h 116"/>
                <a:gd name="T16" fmla="*/ 25 w 83"/>
                <a:gd name="T17"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16">
                  <a:moveTo>
                    <a:pt x="25" y="27"/>
                  </a:moveTo>
                  <a:lnTo>
                    <a:pt x="0" y="27"/>
                  </a:lnTo>
                  <a:lnTo>
                    <a:pt x="0" y="0"/>
                  </a:lnTo>
                  <a:lnTo>
                    <a:pt x="83" y="0"/>
                  </a:lnTo>
                  <a:lnTo>
                    <a:pt x="83" y="27"/>
                  </a:lnTo>
                  <a:lnTo>
                    <a:pt x="58" y="27"/>
                  </a:lnTo>
                  <a:lnTo>
                    <a:pt x="58" y="116"/>
                  </a:lnTo>
                  <a:lnTo>
                    <a:pt x="25" y="116"/>
                  </a:lnTo>
                  <a:lnTo>
                    <a:pt x="25" y="2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7" name="Freeform 8"/>
            <p:cNvSpPr>
              <a:spLocks/>
            </p:cNvSpPr>
            <p:nvPr userDrawn="1"/>
          </p:nvSpPr>
          <p:spPr bwMode="auto">
            <a:xfrm>
              <a:off x="3620" y="1826"/>
              <a:ext cx="93" cy="124"/>
            </a:xfrm>
            <a:custGeom>
              <a:avLst/>
              <a:gdLst>
                <a:gd name="T0" fmla="*/ 45 w 45"/>
                <a:gd name="T1" fmla="*/ 56 h 60"/>
                <a:gd name="T2" fmla="*/ 29 w 45"/>
                <a:gd name="T3" fmla="*/ 60 h 60"/>
                <a:gd name="T4" fmla="*/ 0 w 45"/>
                <a:gd name="T5" fmla="*/ 30 h 60"/>
                <a:gd name="T6" fmla="*/ 29 w 45"/>
                <a:gd name="T7" fmla="*/ 0 h 60"/>
                <a:gd name="T8" fmla="*/ 45 w 45"/>
                <a:gd name="T9" fmla="*/ 4 h 60"/>
                <a:gd name="T10" fmla="*/ 45 w 45"/>
                <a:gd name="T11" fmla="*/ 21 h 60"/>
                <a:gd name="T12" fmla="*/ 31 w 45"/>
                <a:gd name="T13" fmla="*/ 14 h 60"/>
                <a:gd name="T14" fmla="*/ 17 w 45"/>
                <a:gd name="T15" fmla="*/ 30 h 60"/>
                <a:gd name="T16" fmla="*/ 31 w 45"/>
                <a:gd name="T17" fmla="*/ 46 h 60"/>
                <a:gd name="T18" fmla="*/ 45 w 45"/>
                <a:gd name="T19" fmla="*/ 39 h 60"/>
                <a:gd name="T20" fmla="*/ 45 w 45"/>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60">
                  <a:moveTo>
                    <a:pt x="45" y="56"/>
                  </a:moveTo>
                  <a:cubicBezTo>
                    <a:pt x="40" y="59"/>
                    <a:pt x="34" y="60"/>
                    <a:pt x="29" y="60"/>
                  </a:cubicBezTo>
                  <a:cubicBezTo>
                    <a:pt x="13" y="60"/>
                    <a:pt x="0" y="48"/>
                    <a:pt x="0" y="30"/>
                  </a:cubicBezTo>
                  <a:cubicBezTo>
                    <a:pt x="0" y="11"/>
                    <a:pt x="14" y="0"/>
                    <a:pt x="29" y="0"/>
                  </a:cubicBezTo>
                  <a:cubicBezTo>
                    <a:pt x="34" y="0"/>
                    <a:pt x="40" y="1"/>
                    <a:pt x="45" y="4"/>
                  </a:cubicBezTo>
                  <a:cubicBezTo>
                    <a:pt x="45" y="21"/>
                    <a:pt x="45" y="21"/>
                    <a:pt x="45" y="21"/>
                  </a:cubicBezTo>
                  <a:cubicBezTo>
                    <a:pt x="42" y="17"/>
                    <a:pt x="37" y="14"/>
                    <a:pt x="31" y="14"/>
                  </a:cubicBezTo>
                  <a:cubicBezTo>
                    <a:pt x="22" y="14"/>
                    <a:pt x="17" y="21"/>
                    <a:pt x="17" y="30"/>
                  </a:cubicBezTo>
                  <a:cubicBezTo>
                    <a:pt x="17" y="39"/>
                    <a:pt x="22" y="46"/>
                    <a:pt x="31" y="46"/>
                  </a:cubicBezTo>
                  <a:cubicBezTo>
                    <a:pt x="37" y="46"/>
                    <a:pt x="42" y="42"/>
                    <a:pt x="45" y="39"/>
                  </a:cubicBezTo>
                  <a:lnTo>
                    <a:pt x="45" y="56"/>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8" name="Freeform 9"/>
            <p:cNvSpPr>
              <a:spLocks/>
            </p:cNvSpPr>
            <p:nvPr userDrawn="1"/>
          </p:nvSpPr>
          <p:spPr bwMode="auto">
            <a:xfrm>
              <a:off x="3492" y="1764"/>
              <a:ext cx="29" cy="33"/>
            </a:xfrm>
            <a:custGeom>
              <a:avLst/>
              <a:gdLst>
                <a:gd name="T0" fmla="*/ 12 w 29"/>
                <a:gd name="T1" fmla="*/ 4 h 33"/>
                <a:gd name="T2" fmla="*/ 0 w 29"/>
                <a:gd name="T3" fmla="*/ 4 h 33"/>
                <a:gd name="T4" fmla="*/ 0 w 29"/>
                <a:gd name="T5" fmla="*/ 0 h 33"/>
                <a:gd name="T6" fmla="*/ 29 w 29"/>
                <a:gd name="T7" fmla="*/ 0 h 33"/>
                <a:gd name="T8" fmla="*/ 29 w 29"/>
                <a:gd name="T9" fmla="*/ 4 h 33"/>
                <a:gd name="T10" fmla="*/ 16 w 29"/>
                <a:gd name="T11" fmla="*/ 4 h 33"/>
                <a:gd name="T12" fmla="*/ 16 w 29"/>
                <a:gd name="T13" fmla="*/ 33 h 33"/>
                <a:gd name="T14" fmla="*/ 12 w 29"/>
                <a:gd name="T15" fmla="*/ 33 h 33"/>
                <a:gd name="T16" fmla="*/ 12 w 29"/>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3">
                  <a:moveTo>
                    <a:pt x="12" y="4"/>
                  </a:moveTo>
                  <a:lnTo>
                    <a:pt x="0" y="4"/>
                  </a:lnTo>
                  <a:lnTo>
                    <a:pt x="0" y="0"/>
                  </a:lnTo>
                  <a:lnTo>
                    <a:pt x="29" y="0"/>
                  </a:lnTo>
                  <a:lnTo>
                    <a:pt x="29" y="4"/>
                  </a:lnTo>
                  <a:lnTo>
                    <a:pt x="16" y="4"/>
                  </a:lnTo>
                  <a:lnTo>
                    <a:pt x="16" y="33"/>
                  </a:lnTo>
                  <a:lnTo>
                    <a:pt x="12" y="33"/>
                  </a:lnTo>
                  <a:lnTo>
                    <a:pt x="12" y="4"/>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39" name="Freeform 10"/>
            <p:cNvSpPr>
              <a:spLocks noEditPoints="1"/>
            </p:cNvSpPr>
            <p:nvPr userDrawn="1"/>
          </p:nvSpPr>
          <p:spPr bwMode="auto">
            <a:xfrm>
              <a:off x="3525" y="1762"/>
              <a:ext cx="33" cy="37"/>
            </a:xfrm>
            <a:custGeom>
              <a:avLst/>
              <a:gdLst>
                <a:gd name="T0" fmla="*/ 16 w 16"/>
                <a:gd name="T1" fmla="*/ 13 h 18"/>
                <a:gd name="T2" fmla="*/ 8 w 16"/>
                <a:gd name="T3" fmla="*/ 18 h 18"/>
                <a:gd name="T4" fmla="*/ 0 w 16"/>
                <a:gd name="T5" fmla="*/ 9 h 18"/>
                <a:gd name="T6" fmla="*/ 8 w 16"/>
                <a:gd name="T7" fmla="*/ 0 h 18"/>
                <a:gd name="T8" fmla="*/ 16 w 16"/>
                <a:gd name="T9" fmla="*/ 8 h 18"/>
                <a:gd name="T10" fmla="*/ 16 w 16"/>
                <a:gd name="T11" fmla="*/ 9 h 18"/>
                <a:gd name="T12" fmla="*/ 2 w 16"/>
                <a:gd name="T13" fmla="*/ 9 h 18"/>
                <a:gd name="T14" fmla="*/ 8 w 16"/>
                <a:gd name="T15" fmla="*/ 16 h 18"/>
                <a:gd name="T16" fmla="*/ 14 w 16"/>
                <a:gd name="T17" fmla="*/ 12 h 18"/>
                <a:gd name="T18" fmla="*/ 16 w 16"/>
                <a:gd name="T19" fmla="*/ 13 h 18"/>
                <a:gd name="T20" fmla="*/ 14 w 16"/>
                <a:gd name="T21" fmla="*/ 7 h 18"/>
                <a:gd name="T22" fmla="*/ 8 w 16"/>
                <a:gd name="T23" fmla="*/ 2 h 18"/>
                <a:gd name="T24" fmla="*/ 3 w 16"/>
                <a:gd name="T25" fmla="*/ 7 h 18"/>
                <a:gd name="T26" fmla="*/ 14 w 16"/>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18">
                  <a:moveTo>
                    <a:pt x="16" y="13"/>
                  </a:moveTo>
                  <a:cubicBezTo>
                    <a:pt x="15" y="16"/>
                    <a:pt x="12" y="18"/>
                    <a:pt x="8" y="18"/>
                  </a:cubicBezTo>
                  <a:cubicBezTo>
                    <a:pt x="3" y="18"/>
                    <a:pt x="0" y="14"/>
                    <a:pt x="0" y="9"/>
                  </a:cubicBezTo>
                  <a:cubicBezTo>
                    <a:pt x="0" y="4"/>
                    <a:pt x="3" y="0"/>
                    <a:pt x="8" y="0"/>
                  </a:cubicBezTo>
                  <a:cubicBezTo>
                    <a:pt x="14" y="0"/>
                    <a:pt x="16" y="5"/>
                    <a:pt x="16" y="8"/>
                  </a:cubicBezTo>
                  <a:cubicBezTo>
                    <a:pt x="16" y="9"/>
                    <a:pt x="16" y="9"/>
                    <a:pt x="16" y="9"/>
                  </a:cubicBezTo>
                  <a:cubicBezTo>
                    <a:pt x="2" y="9"/>
                    <a:pt x="2" y="9"/>
                    <a:pt x="2" y="9"/>
                  </a:cubicBezTo>
                  <a:cubicBezTo>
                    <a:pt x="2" y="12"/>
                    <a:pt x="4" y="16"/>
                    <a:pt x="8" y="16"/>
                  </a:cubicBezTo>
                  <a:cubicBezTo>
                    <a:pt x="10" y="16"/>
                    <a:pt x="12" y="16"/>
                    <a:pt x="14" y="12"/>
                  </a:cubicBezTo>
                  <a:lnTo>
                    <a:pt x="16" y="13"/>
                  </a:lnTo>
                  <a:close/>
                  <a:moveTo>
                    <a:pt x="14" y="7"/>
                  </a:moveTo>
                  <a:cubicBezTo>
                    <a:pt x="14" y="5"/>
                    <a:pt x="12" y="2"/>
                    <a:pt x="8" y="2"/>
                  </a:cubicBezTo>
                  <a:cubicBezTo>
                    <a:pt x="5"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0" name="Freeform 11"/>
            <p:cNvSpPr>
              <a:spLocks/>
            </p:cNvSpPr>
            <p:nvPr userDrawn="1"/>
          </p:nvSpPr>
          <p:spPr bwMode="auto">
            <a:xfrm>
              <a:off x="3568" y="1764"/>
              <a:ext cx="29" cy="33"/>
            </a:xfrm>
            <a:custGeom>
              <a:avLst/>
              <a:gdLst>
                <a:gd name="T0" fmla="*/ 0 w 29"/>
                <a:gd name="T1" fmla="*/ 0 h 33"/>
                <a:gd name="T2" fmla="*/ 5 w 29"/>
                <a:gd name="T3" fmla="*/ 0 h 33"/>
                <a:gd name="T4" fmla="*/ 5 w 29"/>
                <a:gd name="T5" fmla="*/ 15 h 33"/>
                <a:gd name="T6" fmla="*/ 23 w 29"/>
                <a:gd name="T7" fmla="*/ 15 h 33"/>
                <a:gd name="T8" fmla="*/ 23 w 29"/>
                <a:gd name="T9" fmla="*/ 0 h 33"/>
                <a:gd name="T10" fmla="*/ 29 w 29"/>
                <a:gd name="T11" fmla="*/ 0 h 33"/>
                <a:gd name="T12" fmla="*/ 29 w 29"/>
                <a:gd name="T13" fmla="*/ 33 h 33"/>
                <a:gd name="T14" fmla="*/ 23 w 29"/>
                <a:gd name="T15" fmla="*/ 33 h 33"/>
                <a:gd name="T16" fmla="*/ 23 w 29"/>
                <a:gd name="T17" fmla="*/ 19 h 33"/>
                <a:gd name="T18" fmla="*/ 5 w 29"/>
                <a:gd name="T19" fmla="*/ 19 h 33"/>
                <a:gd name="T20" fmla="*/ 5 w 29"/>
                <a:gd name="T21" fmla="*/ 33 h 33"/>
                <a:gd name="T22" fmla="*/ 0 w 29"/>
                <a:gd name="T23" fmla="*/ 33 h 33"/>
                <a:gd name="T24" fmla="*/ 0 w 29"/>
                <a:gd name="T25" fmla="*/ 0 h 33"/>
                <a:gd name="connsiteX0" fmla="*/ 0 w 10000"/>
                <a:gd name="connsiteY0" fmla="*/ 0 h 10000"/>
                <a:gd name="connsiteX1" fmla="*/ 1724 w 10000"/>
                <a:gd name="connsiteY1" fmla="*/ 0 h 10000"/>
                <a:gd name="connsiteX2" fmla="*/ 1724 w 10000"/>
                <a:gd name="connsiteY2" fmla="*/ 4545 h 10000"/>
                <a:gd name="connsiteX3" fmla="*/ 7931 w 10000"/>
                <a:gd name="connsiteY3" fmla="*/ 4545 h 10000"/>
                <a:gd name="connsiteX4" fmla="*/ 7931 w 10000"/>
                <a:gd name="connsiteY4" fmla="*/ 0 h 10000"/>
                <a:gd name="connsiteX5" fmla="*/ 9851 w 10000"/>
                <a:gd name="connsiteY5" fmla="*/ 0 h 10000"/>
                <a:gd name="connsiteX6" fmla="*/ 10000 w 10000"/>
                <a:gd name="connsiteY6" fmla="*/ 10000 h 10000"/>
                <a:gd name="connsiteX7" fmla="*/ 7931 w 10000"/>
                <a:gd name="connsiteY7" fmla="*/ 10000 h 10000"/>
                <a:gd name="connsiteX8" fmla="*/ 7931 w 10000"/>
                <a:gd name="connsiteY8" fmla="*/ 5758 h 10000"/>
                <a:gd name="connsiteX9" fmla="*/ 1724 w 10000"/>
                <a:gd name="connsiteY9" fmla="*/ 5758 h 10000"/>
                <a:gd name="connsiteX10" fmla="*/ 1724 w 10000"/>
                <a:gd name="connsiteY10" fmla="*/ 10000 h 10000"/>
                <a:gd name="connsiteX11" fmla="*/ 0 w 10000"/>
                <a:gd name="connsiteY11" fmla="*/ 10000 h 10000"/>
                <a:gd name="connsiteX12" fmla="*/ 0 w 10000"/>
                <a:gd name="connsiteY12" fmla="*/ 0 h 10000"/>
                <a:gd name="connsiteX0" fmla="*/ 0 w 9857"/>
                <a:gd name="connsiteY0" fmla="*/ 0 h 10000"/>
                <a:gd name="connsiteX1" fmla="*/ 1724 w 9857"/>
                <a:gd name="connsiteY1" fmla="*/ 0 h 10000"/>
                <a:gd name="connsiteX2" fmla="*/ 1724 w 9857"/>
                <a:gd name="connsiteY2" fmla="*/ 4545 h 10000"/>
                <a:gd name="connsiteX3" fmla="*/ 7931 w 9857"/>
                <a:gd name="connsiteY3" fmla="*/ 4545 h 10000"/>
                <a:gd name="connsiteX4" fmla="*/ 7931 w 9857"/>
                <a:gd name="connsiteY4" fmla="*/ 0 h 10000"/>
                <a:gd name="connsiteX5" fmla="*/ 9851 w 9857"/>
                <a:gd name="connsiteY5" fmla="*/ 0 h 10000"/>
                <a:gd name="connsiteX6" fmla="*/ 9703 w 9857"/>
                <a:gd name="connsiteY6" fmla="*/ 10000 h 10000"/>
                <a:gd name="connsiteX7" fmla="*/ 7931 w 9857"/>
                <a:gd name="connsiteY7" fmla="*/ 10000 h 10000"/>
                <a:gd name="connsiteX8" fmla="*/ 7931 w 9857"/>
                <a:gd name="connsiteY8" fmla="*/ 5758 h 10000"/>
                <a:gd name="connsiteX9" fmla="*/ 1724 w 9857"/>
                <a:gd name="connsiteY9" fmla="*/ 5758 h 10000"/>
                <a:gd name="connsiteX10" fmla="*/ 1724 w 9857"/>
                <a:gd name="connsiteY10" fmla="*/ 10000 h 10000"/>
                <a:gd name="connsiteX11" fmla="*/ 0 w 9857"/>
                <a:gd name="connsiteY11" fmla="*/ 10000 h 10000"/>
                <a:gd name="connsiteX12" fmla="*/ 0 w 9857"/>
                <a:gd name="connsiteY12"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57" h="10000">
                  <a:moveTo>
                    <a:pt x="0" y="0"/>
                  </a:moveTo>
                  <a:lnTo>
                    <a:pt x="1724" y="0"/>
                  </a:lnTo>
                  <a:lnTo>
                    <a:pt x="1724" y="4545"/>
                  </a:lnTo>
                  <a:lnTo>
                    <a:pt x="7931" y="4545"/>
                  </a:lnTo>
                  <a:lnTo>
                    <a:pt x="7931" y="0"/>
                  </a:lnTo>
                  <a:lnTo>
                    <a:pt x="9851" y="0"/>
                  </a:lnTo>
                  <a:cubicBezTo>
                    <a:pt x="9901" y="3333"/>
                    <a:pt x="9653" y="6667"/>
                    <a:pt x="9703" y="10000"/>
                  </a:cubicBezTo>
                  <a:lnTo>
                    <a:pt x="7931" y="10000"/>
                  </a:lnTo>
                  <a:lnTo>
                    <a:pt x="7931" y="5758"/>
                  </a:lnTo>
                  <a:lnTo>
                    <a:pt x="1724" y="5758"/>
                  </a:lnTo>
                  <a:lnTo>
                    <a:pt x="1724" y="10000"/>
                  </a:lnTo>
                  <a:lnTo>
                    <a:pt x="0" y="10000"/>
                  </a:lnTo>
                  <a:lnTo>
                    <a:pt x="0" y="0"/>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1" name="Freeform 12"/>
            <p:cNvSpPr>
              <a:spLocks noEditPoints="1"/>
            </p:cNvSpPr>
            <p:nvPr userDrawn="1"/>
          </p:nvSpPr>
          <p:spPr bwMode="auto">
            <a:xfrm>
              <a:off x="3604" y="1764"/>
              <a:ext cx="35" cy="44"/>
            </a:xfrm>
            <a:custGeom>
              <a:avLst/>
              <a:gdLst>
                <a:gd name="T0" fmla="*/ 14 w 17"/>
                <a:gd name="T1" fmla="*/ 0 h 21"/>
                <a:gd name="T2" fmla="*/ 14 w 17"/>
                <a:gd name="T3" fmla="*/ 14 h 21"/>
                <a:gd name="T4" fmla="*/ 17 w 17"/>
                <a:gd name="T5" fmla="*/ 14 h 21"/>
                <a:gd name="T6" fmla="*/ 17 w 17"/>
                <a:gd name="T7" fmla="*/ 21 h 21"/>
                <a:gd name="T8" fmla="*/ 15 w 17"/>
                <a:gd name="T9" fmla="*/ 21 h 21"/>
                <a:gd name="T10" fmla="*/ 15 w 17"/>
                <a:gd name="T11" fmla="*/ 16 h 21"/>
                <a:gd name="T12" fmla="*/ 2 w 17"/>
                <a:gd name="T13" fmla="*/ 16 h 21"/>
                <a:gd name="T14" fmla="*/ 2 w 17"/>
                <a:gd name="T15" fmla="*/ 21 h 21"/>
                <a:gd name="T16" fmla="*/ 0 w 17"/>
                <a:gd name="T17" fmla="*/ 21 h 21"/>
                <a:gd name="T18" fmla="*/ 0 w 17"/>
                <a:gd name="T19" fmla="*/ 14 h 21"/>
                <a:gd name="T20" fmla="*/ 4 w 17"/>
                <a:gd name="T21" fmla="*/ 8 h 21"/>
                <a:gd name="T22" fmla="*/ 4 w 17"/>
                <a:gd name="T23" fmla="*/ 0 h 21"/>
                <a:gd name="T24" fmla="*/ 14 w 17"/>
                <a:gd name="T25" fmla="*/ 0 h 21"/>
                <a:gd name="T26" fmla="*/ 12 w 17"/>
                <a:gd name="T27" fmla="*/ 2 h 21"/>
                <a:gd name="T28" fmla="*/ 6 w 17"/>
                <a:gd name="T29" fmla="*/ 2 h 21"/>
                <a:gd name="T30" fmla="*/ 6 w 17"/>
                <a:gd name="T31" fmla="*/ 9 h 21"/>
                <a:gd name="T32" fmla="*/ 4 w 17"/>
                <a:gd name="T33" fmla="*/ 14 h 21"/>
                <a:gd name="T34" fmla="*/ 12 w 17"/>
                <a:gd name="T35" fmla="*/ 14 h 21"/>
                <a:gd name="T36" fmla="*/ 12 w 1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1">
                  <a:moveTo>
                    <a:pt x="14" y="0"/>
                  </a:moveTo>
                  <a:cubicBezTo>
                    <a:pt x="14" y="14"/>
                    <a:pt x="14" y="14"/>
                    <a:pt x="14" y="14"/>
                  </a:cubicBezTo>
                  <a:cubicBezTo>
                    <a:pt x="17" y="14"/>
                    <a:pt x="17" y="14"/>
                    <a:pt x="17" y="14"/>
                  </a:cubicBezTo>
                  <a:cubicBezTo>
                    <a:pt x="17" y="21"/>
                    <a:pt x="17" y="21"/>
                    <a:pt x="17" y="21"/>
                  </a:cubicBezTo>
                  <a:cubicBezTo>
                    <a:pt x="15" y="21"/>
                    <a:pt x="15" y="21"/>
                    <a:pt x="15" y="21"/>
                  </a:cubicBezTo>
                  <a:cubicBezTo>
                    <a:pt x="15" y="16"/>
                    <a:pt x="15" y="16"/>
                    <a:pt x="15" y="16"/>
                  </a:cubicBezTo>
                  <a:cubicBezTo>
                    <a:pt x="2" y="16"/>
                    <a:pt x="2" y="16"/>
                    <a:pt x="2" y="16"/>
                  </a:cubicBezTo>
                  <a:cubicBezTo>
                    <a:pt x="2" y="21"/>
                    <a:pt x="2" y="21"/>
                    <a:pt x="2" y="21"/>
                  </a:cubicBezTo>
                  <a:cubicBezTo>
                    <a:pt x="0" y="21"/>
                    <a:pt x="0" y="21"/>
                    <a:pt x="0" y="21"/>
                  </a:cubicBezTo>
                  <a:cubicBezTo>
                    <a:pt x="0" y="14"/>
                    <a:pt x="0" y="14"/>
                    <a:pt x="0" y="14"/>
                  </a:cubicBezTo>
                  <a:cubicBezTo>
                    <a:pt x="3" y="14"/>
                    <a:pt x="4" y="11"/>
                    <a:pt x="4" y="8"/>
                  </a:cubicBezTo>
                  <a:cubicBezTo>
                    <a:pt x="4" y="0"/>
                    <a:pt x="4" y="0"/>
                    <a:pt x="4" y="0"/>
                  </a:cubicBezTo>
                  <a:lnTo>
                    <a:pt x="14" y="0"/>
                  </a:lnTo>
                  <a:close/>
                  <a:moveTo>
                    <a:pt x="12" y="2"/>
                  </a:moveTo>
                  <a:cubicBezTo>
                    <a:pt x="6" y="2"/>
                    <a:pt x="6" y="2"/>
                    <a:pt x="6" y="2"/>
                  </a:cubicBezTo>
                  <a:cubicBezTo>
                    <a:pt x="6" y="9"/>
                    <a:pt x="6" y="9"/>
                    <a:pt x="6" y="9"/>
                  </a:cubicBezTo>
                  <a:cubicBezTo>
                    <a:pt x="6" y="12"/>
                    <a:pt x="5" y="13"/>
                    <a:pt x="4" y="14"/>
                  </a:cubicBezTo>
                  <a:cubicBezTo>
                    <a:pt x="12" y="14"/>
                    <a:pt x="12" y="14"/>
                    <a:pt x="12" y="14"/>
                  </a:cubicBezTo>
                  <a:lnTo>
                    <a:pt x="12" y="2"/>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2" name="Freeform 13"/>
            <p:cNvSpPr>
              <a:spLocks noEditPoints="1"/>
            </p:cNvSpPr>
            <p:nvPr userDrawn="1"/>
          </p:nvSpPr>
          <p:spPr bwMode="auto">
            <a:xfrm>
              <a:off x="3643" y="1762"/>
              <a:ext cx="35" cy="37"/>
            </a:xfrm>
            <a:custGeom>
              <a:avLst/>
              <a:gdLst>
                <a:gd name="T0" fmla="*/ 17 w 17"/>
                <a:gd name="T1" fmla="*/ 13 h 18"/>
                <a:gd name="T2" fmla="*/ 9 w 17"/>
                <a:gd name="T3" fmla="*/ 18 h 18"/>
                <a:gd name="T4" fmla="*/ 0 w 17"/>
                <a:gd name="T5" fmla="*/ 9 h 18"/>
                <a:gd name="T6" fmla="*/ 9 w 17"/>
                <a:gd name="T7" fmla="*/ 0 h 18"/>
                <a:gd name="T8" fmla="*/ 17 w 17"/>
                <a:gd name="T9" fmla="*/ 8 h 18"/>
                <a:gd name="T10" fmla="*/ 17 w 17"/>
                <a:gd name="T11" fmla="*/ 9 h 18"/>
                <a:gd name="T12" fmla="*/ 3 w 17"/>
                <a:gd name="T13" fmla="*/ 9 h 18"/>
                <a:gd name="T14" fmla="*/ 9 w 17"/>
                <a:gd name="T15" fmla="*/ 16 h 18"/>
                <a:gd name="T16" fmla="*/ 15 w 17"/>
                <a:gd name="T17" fmla="*/ 12 h 18"/>
                <a:gd name="T18" fmla="*/ 17 w 17"/>
                <a:gd name="T19" fmla="*/ 13 h 18"/>
                <a:gd name="T20" fmla="*/ 14 w 17"/>
                <a:gd name="T21" fmla="*/ 7 h 18"/>
                <a:gd name="T22" fmla="*/ 9 w 17"/>
                <a:gd name="T23" fmla="*/ 2 h 18"/>
                <a:gd name="T24" fmla="*/ 3 w 17"/>
                <a:gd name="T25" fmla="*/ 7 h 18"/>
                <a:gd name="T26" fmla="*/ 14 w 17"/>
                <a:gd name="T2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8">
                  <a:moveTo>
                    <a:pt x="17" y="13"/>
                  </a:moveTo>
                  <a:cubicBezTo>
                    <a:pt x="15" y="16"/>
                    <a:pt x="13" y="18"/>
                    <a:pt x="9" y="18"/>
                  </a:cubicBezTo>
                  <a:cubicBezTo>
                    <a:pt x="3" y="18"/>
                    <a:pt x="0" y="14"/>
                    <a:pt x="0" y="9"/>
                  </a:cubicBezTo>
                  <a:cubicBezTo>
                    <a:pt x="0" y="4"/>
                    <a:pt x="3" y="0"/>
                    <a:pt x="9" y="0"/>
                  </a:cubicBezTo>
                  <a:cubicBezTo>
                    <a:pt x="15" y="0"/>
                    <a:pt x="17" y="5"/>
                    <a:pt x="17" y="8"/>
                  </a:cubicBezTo>
                  <a:cubicBezTo>
                    <a:pt x="17" y="9"/>
                    <a:pt x="17" y="9"/>
                    <a:pt x="17" y="9"/>
                  </a:cubicBezTo>
                  <a:cubicBezTo>
                    <a:pt x="3" y="9"/>
                    <a:pt x="3" y="9"/>
                    <a:pt x="3" y="9"/>
                  </a:cubicBezTo>
                  <a:cubicBezTo>
                    <a:pt x="3" y="12"/>
                    <a:pt x="5" y="16"/>
                    <a:pt x="9" y="16"/>
                  </a:cubicBezTo>
                  <a:cubicBezTo>
                    <a:pt x="10" y="16"/>
                    <a:pt x="13" y="16"/>
                    <a:pt x="15" y="12"/>
                  </a:cubicBezTo>
                  <a:lnTo>
                    <a:pt x="17" y="13"/>
                  </a:lnTo>
                  <a:close/>
                  <a:moveTo>
                    <a:pt x="14" y="7"/>
                  </a:moveTo>
                  <a:cubicBezTo>
                    <a:pt x="14" y="5"/>
                    <a:pt x="12" y="2"/>
                    <a:pt x="9" y="2"/>
                  </a:cubicBezTo>
                  <a:cubicBezTo>
                    <a:pt x="6" y="2"/>
                    <a:pt x="3" y="4"/>
                    <a:pt x="3" y="7"/>
                  </a:cubicBezTo>
                  <a:lnTo>
                    <a:pt x="14" y="7"/>
                  </a:ln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sp>
          <p:nvSpPr>
            <p:cNvPr id="43" name="Freeform 14"/>
            <p:cNvSpPr>
              <a:spLocks noEditPoints="1"/>
            </p:cNvSpPr>
            <p:nvPr userDrawn="1"/>
          </p:nvSpPr>
          <p:spPr bwMode="auto">
            <a:xfrm>
              <a:off x="3686" y="1762"/>
              <a:ext cx="36" cy="52"/>
            </a:xfrm>
            <a:custGeom>
              <a:avLst/>
              <a:gdLst>
                <a:gd name="T0" fmla="*/ 2 w 17"/>
                <a:gd name="T1" fmla="*/ 1 h 25"/>
                <a:gd name="T2" fmla="*/ 2 w 17"/>
                <a:gd name="T3" fmla="*/ 4 h 25"/>
                <a:gd name="T4" fmla="*/ 8 w 17"/>
                <a:gd name="T5" fmla="*/ 0 h 25"/>
                <a:gd name="T6" fmla="*/ 17 w 17"/>
                <a:gd name="T7" fmla="*/ 9 h 25"/>
                <a:gd name="T8" fmla="*/ 9 w 17"/>
                <a:gd name="T9" fmla="*/ 18 h 25"/>
                <a:gd name="T10" fmla="*/ 2 w 17"/>
                <a:gd name="T11" fmla="*/ 15 h 25"/>
                <a:gd name="T12" fmla="*/ 2 w 17"/>
                <a:gd name="T13" fmla="*/ 25 h 25"/>
                <a:gd name="T14" fmla="*/ 0 w 17"/>
                <a:gd name="T15" fmla="*/ 25 h 25"/>
                <a:gd name="T16" fmla="*/ 0 w 17"/>
                <a:gd name="T17" fmla="*/ 1 h 25"/>
                <a:gd name="T18" fmla="*/ 2 w 17"/>
                <a:gd name="T19" fmla="*/ 1 h 25"/>
                <a:gd name="T20" fmla="*/ 15 w 17"/>
                <a:gd name="T21" fmla="*/ 9 h 25"/>
                <a:gd name="T22" fmla="*/ 8 w 17"/>
                <a:gd name="T23" fmla="*/ 2 h 25"/>
                <a:gd name="T24" fmla="*/ 2 w 17"/>
                <a:gd name="T25" fmla="*/ 9 h 25"/>
                <a:gd name="T26" fmla="*/ 9 w 17"/>
                <a:gd name="T27" fmla="*/ 16 h 25"/>
                <a:gd name="T28" fmla="*/ 15 w 17"/>
                <a:gd name="T2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25">
                  <a:moveTo>
                    <a:pt x="2" y="1"/>
                  </a:moveTo>
                  <a:cubicBezTo>
                    <a:pt x="2" y="4"/>
                    <a:pt x="2" y="4"/>
                    <a:pt x="2" y="4"/>
                  </a:cubicBezTo>
                  <a:cubicBezTo>
                    <a:pt x="3" y="2"/>
                    <a:pt x="5" y="0"/>
                    <a:pt x="8" y="0"/>
                  </a:cubicBezTo>
                  <a:cubicBezTo>
                    <a:pt x="14" y="0"/>
                    <a:pt x="17" y="4"/>
                    <a:pt x="17" y="9"/>
                  </a:cubicBezTo>
                  <a:cubicBezTo>
                    <a:pt x="17" y="14"/>
                    <a:pt x="14" y="18"/>
                    <a:pt x="9" y="18"/>
                  </a:cubicBezTo>
                  <a:cubicBezTo>
                    <a:pt x="5" y="18"/>
                    <a:pt x="3" y="16"/>
                    <a:pt x="2" y="15"/>
                  </a:cubicBezTo>
                  <a:cubicBezTo>
                    <a:pt x="2" y="25"/>
                    <a:pt x="2" y="25"/>
                    <a:pt x="2" y="25"/>
                  </a:cubicBezTo>
                  <a:cubicBezTo>
                    <a:pt x="0" y="25"/>
                    <a:pt x="0" y="25"/>
                    <a:pt x="0" y="25"/>
                  </a:cubicBezTo>
                  <a:cubicBezTo>
                    <a:pt x="0" y="1"/>
                    <a:pt x="0" y="1"/>
                    <a:pt x="0" y="1"/>
                  </a:cubicBezTo>
                  <a:lnTo>
                    <a:pt x="2" y="1"/>
                  </a:lnTo>
                  <a:close/>
                  <a:moveTo>
                    <a:pt x="15" y="9"/>
                  </a:moveTo>
                  <a:cubicBezTo>
                    <a:pt x="15" y="6"/>
                    <a:pt x="13" y="2"/>
                    <a:pt x="8" y="2"/>
                  </a:cubicBezTo>
                  <a:cubicBezTo>
                    <a:pt x="5" y="2"/>
                    <a:pt x="2" y="5"/>
                    <a:pt x="2" y="9"/>
                  </a:cubicBezTo>
                  <a:cubicBezTo>
                    <a:pt x="2" y="14"/>
                    <a:pt x="5" y="16"/>
                    <a:pt x="9" y="16"/>
                  </a:cubicBezTo>
                  <a:cubicBezTo>
                    <a:pt x="12" y="16"/>
                    <a:pt x="15" y="13"/>
                    <a:pt x="15" y="9"/>
                  </a:cubicBezTo>
                  <a:close/>
                </a:path>
              </a:pathLst>
            </a:custGeom>
            <a:solidFill>
              <a:srgbClr val="EB1E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latin typeface="Segoe UI" panose="020B0502040204020203" pitchFamily="34" charset="0"/>
              </a:endParaRPr>
            </a:p>
          </p:txBody>
        </p:sp>
      </p:grpSp>
    </p:spTree>
    <p:extLst>
      <p:ext uri="{BB962C8B-B14F-4D97-AF65-F5344CB8AC3E}">
        <p14:creationId xmlns:p14="http://schemas.microsoft.com/office/powerpoint/2010/main" val="992554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p:spPr>
        <p:txBody>
          <a:bodyPr/>
          <a:lstStyle>
            <a:lvl1pPr>
              <a:defRPr/>
            </a:lvl1pPr>
          </a:lstStyle>
          <a:p>
            <a:r>
              <a:rPr lang="ru-RU" dirty="0"/>
              <a:t>Образец заголовка</a:t>
            </a:r>
          </a:p>
        </p:txBody>
      </p:sp>
      <p:sp>
        <p:nvSpPr>
          <p:cNvPr id="3" name="Объект 2"/>
          <p:cNvSpPr>
            <a:spLocks noGrp="1"/>
          </p:cNvSpPr>
          <p:nvPr>
            <p:ph idx="1"/>
          </p:nvPr>
        </p:nvSpPr>
        <p:spPr>
          <a:xfrm>
            <a:off x="360363" y="1082675"/>
            <a:ext cx="11469687" cy="5232400"/>
          </a:xfrm>
        </p:spPr>
        <p:txBody>
          <a:bodyPr>
            <a:normAutofit/>
          </a:bodyPr>
          <a:lstStyle>
            <a:lvl1pPr algn="l" defTabSz="914400" rtl="0" eaLnBrk="1" latinLnBrk="0" hangingPunct="1">
              <a:lnSpc>
                <a:spcPct val="100000"/>
              </a:lnSpc>
              <a:spcBef>
                <a:spcPts val="500"/>
              </a:spcBef>
              <a:buFont typeface="Arial" panose="020B0500000000000000" pitchFamily="34" charset="0"/>
              <a:defRPr lang="ru-RU" sz="2000" kern="1200" dirty="0">
                <a:solidFill>
                  <a:schemeClr val="tx1"/>
                </a:solidFill>
                <a:latin typeface="Trebuchet MS" panose="020B0603020202020204" pitchFamily="34" charset="0"/>
                <a:ea typeface="+mn-ea"/>
                <a:cs typeface="+mn-cs"/>
              </a:defRPr>
            </a:lvl1pPr>
            <a:lvl2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2pPr>
            <a:lvl3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3pPr>
            <a:lvl4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4pPr>
            <a:lvl5pPr algn="l" defTabSz="914400" rtl="0" eaLnBrk="1" latinLnBrk="0" hangingPunct="1">
              <a:lnSpc>
                <a:spcPct val="100000"/>
              </a:lnSpc>
              <a:spcBef>
                <a:spcPts val="500"/>
              </a:spcBef>
              <a:buClr>
                <a:schemeClr val="accent1"/>
              </a:buClr>
              <a:buFont typeface="Arial" panose="020B0500000000000000" pitchFamily="34" charset="0"/>
              <a:defRPr lang="ru-RU" sz="2000" kern="1200" dirty="0">
                <a:solidFill>
                  <a:schemeClr val="tx1"/>
                </a:solidFill>
                <a:latin typeface="Trebuchet MS" panose="020B0603020202020204" pitchFamily="34" charset="0"/>
                <a:ea typeface="+mn-ea"/>
                <a:cs typeface="+mn-cs"/>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6" name="Номер слайда 5"/>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307063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a:t>Образец заголовка</a:t>
            </a:r>
          </a:p>
        </p:txBody>
      </p:sp>
      <p:sp>
        <p:nvSpPr>
          <p:cNvPr id="3" name="Объект 2"/>
          <p:cNvSpPr>
            <a:spLocks noGrp="1"/>
          </p:cNvSpPr>
          <p:nvPr>
            <p:ph sz="half" idx="1"/>
          </p:nvPr>
        </p:nvSpPr>
        <p:spPr>
          <a:xfrm>
            <a:off x="360364" y="1082675"/>
            <a:ext cx="5549899"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Объект 3"/>
          <p:cNvSpPr>
            <a:spLocks noGrp="1"/>
          </p:cNvSpPr>
          <p:nvPr>
            <p:ph sz="half" idx="2"/>
          </p:nvPr>
        </p:nvSpPr>
        <p:spPr>
          <a:xfrm>
            <a:off x="6276974" y="1082675"/>
            <a:ext cx="5553075" cy="5232400"/>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7" name="Номер слайда 6"/>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565695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4200" y="1"/>
            <a:ext cx="8166100" cy="698499"/>
          </a:xfrm>
        </p:spPr>
        <p:txBody>
          <a:bodyPr/>
          <a:lstStyle>
            <a:lvl1pPr>
              <a:defRPr/>
            </a:lvl1pPr>
          </a:lstStyle>
          <a:p>
            <a:r>
              <a:rPr lang="ru-RU" dirty="0"/>
              <a:t>Образец заголовка</a:t>
            </a:r>
          </a:p>
        </p:txBody>
      </p:sp>
      <p:sp>
        <p:nvSpPr>
          <p:cNvPr id="3" name="Текст 2"/>
          <p:cNvSpPr>
            <a:spLocks noGrp="1"/>
          </p:cNvSpPr>
          <p:nvPr>
            <p:ph type="body" idx="1"/>
          </p:nvPr>
        </p:nvSpPr>
        <p:spPr>
          <a:xfrm>
            <a:off x="360364" y="1082675"/>
            <a:ext cx="5549899"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4" name="Объект 3"/>
          <p:cNvSpPr>
            <a:spLocks noGrp="1"/>
          </p:cNvSpPr>
          <p:nvPr>
            <p:ph sz="half" idx="2"/>
          </p:nvPr>
        </p:nvSpPr>
        <p:spPr>
          <a:xfrm>
            <a:off x="360364" y="1816099"/>
            <a:ext cx="5549899"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Текст 4"/>
          <p:cNvSpPr>
            <a:spLocks noGrp="1"/>
          </p:cNvSpPr>
          <p:nvPr>
            <p:ph type="body" sz="quarter" idx="3"/>
          </p:nvPr>
        </p:nvSpPr>
        <p:spPr>
          <a:xfrm>
            <a:off x="6276974" y="1082675"/>
            <a:ext cx="5553075" cy="349250"/>
          </a:xfrm>
        </p:spPr>
        <p:txBody>
          <a:bodyPr anchor="b"/>
          <a:lstStyle>
            <a:lvl1pPr marL="0" indent="0">
              <a:buNone/>
              <a:defRPr sz="2400" b="1">
                <a:latin typeface="Trebuchet MS" panose="020B0603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a:t>Образец текста</a:t>
            </a:r>
          </a:p>
        </p:txBody>
      </p:sp>
      <p:sp>
        <p:nvSpPr>
          <p:cNvPr id="6" name="Объект 5"/>
          <p:cNvSpPr>
            <a:spLocks noGrp="1"/>
          </p:cNvSpPr>
          <p:nvPr>
            <p:ph sz="quarter" idx="4"/>
          </p:nvPr>
        </p:nvSpPr>
        <p:spPr>
          <a:xfrm>
            <a:off x="6276974" y="1816099"/>
            <a:ext cx="5553075" cy="4498975"/>
          </a:xfr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8" name="Нижний колонтитул 7"/>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9" name="Номер слайда 8"/>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25297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3" name="Нижний колонтитул 2"/>
          <p:cNvSpPr>
            <a:spLocks noGrp="1"/>
          </p:cNvSpPr>
          <p:nvPr>
            <p:ph type="ftr" sz="quarter" idx="11"/>
          </p:nvPr>
        </p:nvSpPr>
        <p:spPr/>
        <p:txBody>
          <a:bodyPr/>
          <a:lstStyle>
            <a:lvl1pPr>
              <a:defRPr>
                <a:latin typeface="Segoe UI" panose="020B0502040204020203" pitchFamily="34" charset="0"/>
              </a:defRPr>
            </a:lvl1pPr>
          </a:lstStyle>
          <a:p>
            <a:endParaRPr lang="ru-RU" dirty="0"/>
          </a:p>
        </p:txBody>
      </p:sp>
      <p:sp>
        <p:nvSpPr>
          <p:cNvPr id="4" name="Номер слайда 3"/>
          <p:cNvSpPr>
            <a:spLocks noGrp="1"/>
          </p:cNvSpPr>
          <p:nvPr>
            <p:ph type="sldNum" sz="quarter" idx="12"/>
          </p:nvPr>
        </p:nvSpPr>
        <p:spPr/>
        <p:txBody>
          <a:bodyPr/>
          <a:lstStyle>
            <a:lvl1pPr>
              <a:defRPr>
                <a:latin typeface="Segoe UI" panose="020B0502040204020203" pitchFamily="34" charset="0"/>
              </a:defRPr>
            </a:lvl1pPr>
          </a:lstStyle>
          <a:p>
            <a:fld id="{01D45CEE-34A4-4662-B092-562F1FC220D0}" type="slidenum">
              <a:rPr lang="ru-RU" smtClean="0"/>
              <a:pPr/>
              <a:t>‹#›</a:t>
            </a:fld>
            <a:endParaRPr lang="ru-RU" dirty="0"/>
          </a:p>
        </p:txBody>
      </p:sp>
    </p:spTree>
    <p:extLst>
      <p:ext uri="{BB962C8B-B14F-4D97-AF65-F5344CB8AC3E}">
        <p14:creationId xmlns:p14="http://schemas.microsoft.com/office/powerpoint/2010/main" val="2347835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7979" y="0"/>
            <a:ext cx="8270696" cy="694951"/>
          </a:xfrm>
          <a:prstGeom prst="rect">
            <a:avLst/>
          </a:prstGeom>
          <a:noFill/>
        </p:spPr>
        <p:txBody>
          <a:bodyPr wrap="square" rtlCol="0" anchor="ctr">
            <a:noAutofit/>
          </a:bodyPr>
          <a:lstStyle/>
          <a:p>
            <a:pPr lvl="0"/>
            <a:endParaRPr lang="ru-RU" dirty="0"/>
          </a:p>
        </p:txBody>
      </p:sp>
      <p:sp>
        <p:nvSpPr>
          <p:cNvPr id="3" name="Текст 2"/>
          <p:cNvSpPr>
            <a:spLocks noGrp="1"/>
          </p:cNvSpPr>
          <p:nvPr>
            <p:ph type="body" idx="1"/>
          </p:nvPr>
        </p:nvSpPr>
        <p:spPr>
          <a:xfrm>
            <a:off x="360363" y="1082675"/>
            <a:ext cx="11469687" cy="5232400"/>
          </a:xfrm>
          <a:prstGeom prst="rect">
            <a:avLst/>
          </a:prstGeom>
        </p:spPr>
        <p:txBody>
          <a:bodyPr vert="horz" lIns="0" tIns="0" rIns="0" bIns="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ижний колонтитул 4"/>
          <p:cNvSpPr>
            <a:spLocks noGrp="1"/>
          </p:cNvSpPr>
          <p:nvPr>
            <p:ph type="ftr" sz="quarter" idx="3"/>
          </p:nvPr>
        </p:nvSpPr>
        <p:spPr>
          <a:xfrm>
            <a:off x="360362" y="6520816"/>
            <a:ext cx="7712075" cy="333462"/>
          </a:xfrm>
          <a:prstGeom prst="rect">
            <a:avLst/>
          </a:prstGeom>
        </p:spPr>
        <p:txBody>
          <a:bodyPr vert="horz" lIns="0" tIns="0" rIns="0" bIns="0" rtlCol="0" anchor="ctr"/>
          <a:lstStyle>
            <a:lvl1pPr algn="l">
              <a:defRPr sz="1200">
                <a:solidFill>
                  <a:schemeClr val="tx1">
                    <a:lumMod val="60000"/>
                    <a:lumOff val="40000"/>
                  </a:schemeClr>
                </a:solidFill>
                <a:latin typeface="Segoe UI" panose="020B0502040204020203" pitchFamily="34" charset="0"/>
              </a:defRPr>
            </a:lvl1pPr>
          </a:lstStyle>
          <a:p>
            <a:endParaRPr lang="ru-RU" dirty="0"/>
          </a:p>
        </p:txBody>
      </p:sp>
      <p:sp>
        <p:nvSpPr>
          <p:cNvPr id="6" name="Номер слайда 5"/>
          <p:cNvSpPr>
            <a:spLocks noGrp="1"/>
          </p:cNvSpPr>
          <p:nvPr>
            <p:ph type="sldNum" sz="quarter" idx="4"/>
          </p:nvPr>
        </p:nvSpPr>
        <p:spPr>
          <a:xfrm>
            <a:off x="9086849" y="6520815"/>
            <a:ext cx="2743200" cy="333462"/>
          </a:xfrm>
          <a:prstGeom prst="rect">
            <a:avLst/>
          </a:prstGeom>
        </p:spPr>
        <p:txBody>
          <a:bodyPr vert="horz" lIns="0" tIns="0" rIns="0" bIns="0" rtlCol="0" anchor="ctr"/>
          <a:lstStyle>
            <a:lvl1pPr algn="r">
              <a:defRPr sz="1200">
                <a:solidFill>
                  <a:schemeClr val="tx1">
                    <a:lumMod val="60000"/>
                    <a:lumOff val="40000"/>
                  </a:schemeClr>
                </a:solidFill>
                <a:latin typeface="Segoe UI" panose="020B0502040204020203" pitchFamily="34" charset="0"/>
              </a:defRPr>
            </a:lvl1pPr>
          </a:lstStyle>
          <a:p>
            <a:fld id="{01D45CEE-34A4-4662-B092-562F1FC220D0}" type="slidenum">
              <a:rPr lang="ru-RU" smtClean="0"/>
              <a:pPr/>
              <a:t>‹#›</a:t>
            </a:fld>
            <a:endParaRPr lang="ru-RU" dirty="0"/>
          </a:p>
        </p:txBody>
      </p:sp>
      <p:pic>
        <p:nvPicPr>
          <p:cNvPr id="11" name="Рисунок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0363" y="76579"/>
            <a:ext cx="1254125" cy="541013"/>
          </a:xfrm>
          <a:prstGeom prst="rect">
            <a:avLst/>
          </a:prstGeom>
        </p:spPr>
      </p:pic>
      <p:sp>
        <p:nvSpPr>
          <p:cNvPr id="12" name="TextBox 11"/>
          <p:cNvSpPr txBox="1"/>
          <p:nvPr/>
        </p:nvSpPr>
        <p:spPr>
          <a:xfrm>
            <a:off x="10209400" y="0"/>
            <a:ext cx="1620649" cy="694951"/>
          </a:xfrm>
          <a:prstGeom prst="rect">
            <a:avLst/>
          </a:prstGeom>
          <a:noFill/>
        </p:spPr>
        <p:txBody>
          <a:bodyPr wrap="square" lIns="0" tIns="0" rIns="0" bIns="0" rtlCol="0" anchor="ctr">
            <a:noAutofit/>
          </a:bodyPr>
          <a:lstStyle/>
          <a:p>
            <a:pPr algn="r"/>
            <a:endParaRPr lang="ru-RU" sz="1500" dirty="0">
              <a:solidFill>
                <a:schemeClr val="tx1">
                  <a:lumMod val="60000"/>
                  <a:lumOff val="40000"/>
                </a:schemeClr>
              </a:solidFill>
              <a:latin typeface="Segoe UI" panose="020B0502040204020203" pitchFamily="34" charset="0"/>
              <a:ea typeface="Roboto" panose="02000000000000000000" pitchFamily="2" charset="0"/>
            </a:endParaRPr>
          </a:p>
        </p:txBody>
      </p:sp>
      <p:sp>
        <p:nvSpPr>
          <p:cNvPr id="16" name="Прямоугольник 15"/>
          <p:cNvSpPr/>
          <p:nvPr/>
        </p:nvSpPr>
        <p:spPr>
          <a:xfrm>
            <a:off x="-1" y="694951"/>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7" name="Прямоугольник 16"/>
          <p:cNvSpPr/>
          <p:nvPr/>
        </p:nvSpPr>
        <p:spPr>
          <a:xfrm>
            <a:off x="8072438" y="694951"/>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8" name="Прямоугольник 17"/>
          <p:cNvSpPr/>
          <p:nvPr/>
        </p:nvSpPr>
        <p:spPr>
          <a:xfrm>
            <a:off x="4129088" y="694951"/>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3" name="Прямоугольник 32"/>
          <p:cNvSpPr/>
          <p:nvPr userDrawn="1"/>
        </p:nvSpPr>
        <p:spPr>
          <a:xfrm>
            <a:off x="-1" y="6472125"/>
            <a:ext cx="4129089"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4" name="Прямоугольник 33"/>
          <p:cNvSpPr/>
          <p:nvPr userDrawn="1"/>
        </p:nvSpPr>
        <p:spPr>
          <a:xfrm>
            <a:off x="8072438" y="6472125"/>
            <a:ext cx="4119863" cy="486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35" name="Прямоугольник 34"/>
          <p:cNvSpPr/>
          <p:nvPr userDrawn="1"/>
        </p:nvSpPr>
        <p:spPr>
          <a:xfrm>
            <a:off x="4129088" y="6472125"/>
            <a:ext cx="3943350" cy="486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Tree>
    <p:extLst>
      <p:ext uri="{BB962C8B-B14F-4D97-AF65-F5344CB8AC3E}">
        <p14:creationId xmlns:p14="http://schemas.microsoft.com/office/powerpoint/2010/main" val="2002170627"/>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6" r:id="rId3"/>
    <p:sldLayoutId id="2147483650" r:id="rId4"/>
    <p:sldLayoutId id="2147483652" r:id="rId5"/>
    <p:sldLayoutId id="2147483653" r:id="rId6"/>
    <p:sldLayoutId id="2147483655" r:id="rId7"/>
  </p:sldLayoutIdLst>
  <p:txStyles>
    <p:title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p:titleStyle>
    <p:bodyStyle>
      <a:lvl1pPr marL="0" indent="0" algn="l" defTabSz="914400" rtl="0" eaLnBrk="1" latinLnBrk="0" hangingPunct="1">
        <a:lnSpc>
          <a:spcPct val="100000"/>
        </a:lnSpc>
        <a:spcBef>
          <a:spcPts val="1000"/>
        </a:spcBef>
        <a:buFont typeface="Arial" panose="020B0500000000000000" pitchFamily="34" charset="0"/>
        <a:buNone/>
        <a:defRPr sz="2000" kern="1200">
          <a:solidFill>
            <a:schemeClr val="tx1"/>
          </a:solidFill>
          <a:latin typeface="Trebuchet MS" panose="020B0603020202020204" pitchFamily="34" charset="0"/>
          <a:ea typeface="+mn-ea"/>
          <a:cs typeface="+mn-cs"/>
        </a:defRPr>
      </a:lvl1pPr>
      <a:lvl2pPr marL="360363" indent="-358775"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2pPr>
      <a:lvl3pPr marL="719138"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3pPr>
      <a:lvl4pPr marL="1079500" indent="-358775" algn="l" defTabSz="914400" rtl="0" eaLnBrk="1" latinLnBrk="0" hangingPunct="1">
        <a:lnSpc>
          <a:spcPct val="100000"/>
        </a:lnSpc>
        <a:spcBef>
          <a:spcPts val="500"/>
        </a:spcBef>
        <a:buClr>
          <a:schemeClr val="accent1"/>
        </a:buClr>
        <a:buFont typeface="Arial" panose="020B0500000000000000" pitchFamily="34" charset="0"/>
        <a:buChar char="•"/>
        <a:tabLst/>
        <a:defRPr sz="2000" kern="1200">
          <a:solidFill>
            <a:schemeClr val="tx1"/>
          </a:solidFill>
          <a:latin typeface="Trebuchet MS" panose="020B0603020202020204" pitchFamily="34" charset="0"/>
          <a:ea typeface="+mn-ea"/>
          <a:cs typeface="+mn-cs"/>
        </a:defRPr>
      </a:lvl4pPr>
      <a:lvl5pPr marL="1438275" indent="-360363" algn="l" defTabSz="914400" rtl="0" eaLnBrk="1" latinLnBrk="0" hangingPunct="1">
        <a:lnSpc>
          <a:spcPct val="100000"/>
        </a:lnSpc>
        <a:spcBef>
          <a:spcPts val="500"/>
        </a:spcBef>
        <a:buClr>
          <a:schemeClr val="accent1"/>
        </a:buClr>
        <a:buFont typeface="Arial" panose="020B0500000000000000" pitchFamily="34" charset="0"/>
        <a:buChar char="•"/>
        <a:defRPr sz="20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500000000000000"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27">
          <p15:clr>
            <a:srgbClr val="F26B43"/>
          </p15:clr>
        </p15:guide>
        <p15:guide id="2" orient="horz" pos="682">
          <p15:clr>
            <a:srgbClr val="F26B43"/>
          </p15:clr>
        </p15:guide>
        <p15:guide id="3" pos="7452">
          <p15:clr>
            <a:srgbClr val="F26B43"/>
          </p15:clr>
        </p15:guide>
        <p15:guide id="4" pos="3723">
          <p15:clr>
            <a:srgbClr val="F26B43"/>
          </p15:clr>
        </p15:guide>
        <p15:guide id="5" pos="3954">
          <p15:clr>
            <a:srgbClr val="F26B43"/>
          </p15:clr>
        </p15:guide>
        <p15:guide id="6" pos="2712">
          <p15:clr>
            <a:srgbClr val="F26B43"/>
          </p15:clr>
        </p15:guide>
        <p15:guide id="7" pos="2482">
          <p15:clr>
            <a:srgbClr val="F26B43"/>
          </p15:clr>
        </p15:guide>
        <p15:guide id="8" pos="4968">
          <p15:clr>
            <a:srgbClr val="F26B43"/>
          </p15:clr>
        </p15:guide>
        <p15:guide id="9" pos="5198">
          <p15:clr>
            <a:srgbClr val="F26B43"/>
          </p15:clr>
        </p15:guide>
        <p15:guide id="10" pos="2091">
          <p15:clr>
            <a:srgbClr val="F26B43"/>
          </p15:clr>
        </p15:guide>
        <p15:guide id="11" pos="1862">
          <p15:clr>
            <a:srgbClr val="F26B43"/>
          </p15:clr>
        </p15:guide>
        <p15:guide id="12" pos="5589">
          <p15:clr>
            <a:srgbClr val="F26B43"/>
          </p15:clr>
        </p15:guide>
        <p15:guide id="13" pos="5817">
          <p15:clr>
            <a:srgbClr val="F26B43"/>
          </p15:clr>
        </p15:guide>
        <p15:guide id="14" orient="horz" pos="3978">
          <p15:clr>
            <a:srgbClr val="F26B43"/>
          </p15:clr>
        </p15:guide>
        <p15:guide id="15" orient="horz" pos="90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kad.arbitr.ru/Card/6d42ea8b-dcaa-4382-8dcd-ecd644921bf0"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hyperlink" Target="https://kiev-simph--krm.sudrf.ru/modules.php?name=sud_delo&amp;name_op=case&amp;_id=2044885554&amp;_deloId=1540006&amp;_caseType=0&amp;_new=0&amp;_doc=1&amp;srv_num=1"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s://vs--krm.sudrf.ru/modules.php?name=sud_delo&amp;srv_num=1&amp;name_op=doc&amp;number=2005638970&amp;delo_id=4&amp;new=4&amp;text_number=1"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kad.arbitr.ru/Card/75a921d1-81fe-46b5-bbcd-4610424ad368"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hyperlink" Target="http://kad.arbitr.ru/Card/75a921d1-81fe-46b5-bbcd-4610424ad368"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kad.arbitr.ru/Card/f622973b-f6ee-4bc6-81a3-4c7e553af903"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hyperlink" Target="http://kad.arbitr.ru/Card/f622973b-f6ee-4bc6-81a3-4c7e553af903"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kad.arbitr.ru/Card/13fc7a2d-001e-42ac-bc75-21f2faa56781"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hyperlink" Target="https://www.interfax.ru/"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hyperlink" Target="http://kad.arbitr.ru/Card/13fc7a2d-001e-42ac-bc75-21f2faa56781"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kad.arbitr.ru/Card/0832c9e3-710f-4f79-b60f-c2129654991e"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hyperlink" Target="http://kad.arbitr.ru/Card/0832c9e3-710f-4f79-b60f-c2129654991e"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kad.arbitr.ru/Card/495d1c1f-ff4d-4113-847a-88f0e753bdc6"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hyperlink" Target="http://kad.arbitr.ru/Card/495d1c1f-ff4d-4113-847a-88f0e753bdc6"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http://kad.arbitr.ru/Card/f0897b67-7ecb-4c32-b9fb-4e3bac5e30cf" TargetMode="External"/><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hyperlink" Target="http://kad.arbitr.ru/Card/f0897b67-7ecb-4c32-b9fb-4e3bac5e30cf" TargetMode="External"/><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sozd.duma.gov.ru/bill/809044-7"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kad.arbitr.ru/Card/2d13459c-f881-4345-8942-5aa3b2838adc"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hyperlink" Target="http://kad.arbitr.ru/Card/2d13459c-f881-4345-8942-5aa3b2838adc" TargetMode="External"/><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hyperlink" Target="http://kad.arbitr.ru/Card/2d13459c-f881-4345-8942-5aa3b2838adc" TargetMode="External"/><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hyperlink" Target="http://kad.arbitr.ru/Card/2d13459c-f881-4345-8942-5aa3b2838adc"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kad.arbitr.ru/Card/97a88893-3390-4109-9840-5b61b00df377"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1524000" y="3848099"/>
            <a:ext cx="9144000" cy="2466975"/>
          </a:xfrm>
        </p:spPr>
        <p:txBody>
          <a:bodyPr/>
          <a:lstStyle/>
          <a:p>
            <a:r>
              <a:rPr lang="ru-RU" dirty="0" smtClean="0"/>
              <a:t>Обзор изменений в законодательной базе </a:t>
            </a:r>
            <a:br>
              <a:rPr lang="ru-RU" dirty="0" smtClean="0"/>
            </a:br>
            <a:r>
              <a:rPr lang="ru-RU" dirty="0" smtClean="0"/>
              <a:t>44-ФЗ в </a:t>
            </a:r>
            <a:r>
              <a:rPr lang="ru-RU" dirty="0" smtClean="0"/>
              <a:t>20</a:t>
            </a:r>
            <a:r>
              <a:rPr lang="en-US" dirty="0" smtClean="0"/>
              <a:t>20</a:t>
            </a:r>
            <a:r>
              <a:rPr lang="ru-RU" dirty="0" smtClean="0"/>
              <a:t> </a:t>
            </a:r>
            <a:r>
              <a:rPr lang="ru-RU" dirty="0" smtClean="0"/>
              <a:t>году</a:t>
            </a:r>
            <a:endParaRPr lang="ru-RU" dirty="0"/>
          </a:p>
        </p:txBody>
      </p:sp>
      <p:sp>
        <p:nvSpPr>
          <p:cNvPr id="7" name="Подзаголовок 6"/>
          <p:cNvSpPr>
            <a:spLocks noGrp="1"/>
          </p:cNvSpPr>
          <p:nvPr>
            <p:ph type="subTitle" idx="1"/>
          </p:nvPr>
        </p:nvSpPr>
        <p:spPr/>
        <p:txBody>
          <a:bodyPr/>
          <a:lstStyle/>
          <a:p>
            <a:r>
              <a:rPr lang="ru-RU" dirty="0"/>
              <a:t> </a:t>
            </a:r>
          </a:p>
        </p:txBody>
      </p:sp>
    </p:spTree>
    <p:extLst>
      <p:ext uri="{BB962C8B-B14F-4D97-AF65-F5344CB8AC3E}">
        <p14:creationId xmlns:p14="http://schemas.microsoft.com/office/powerpoint/2010/main" val="2102926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587240" cy="34145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ПП РФ от 05.11.2019 № 1401</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Типовые документации и заявки</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231106"/>
          </a:xfrm>
          <a:prstGeom prst="rect">
            <a:avLst/>
          </a:prstGeom>
        </p:spPr>
        <p:txBody>
          <a:bodyPr wrap="square">
            <a:spAutoFit/>
          </a:bodyPr>
          <a:lstStyle/>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 новогодние праздники ЕИС будет запущен пакет обновлений, в соответствии с которыми в ЕИС появятся типовые документации. Такие документации станут обязательными для применения с момента их разработки. </a:t>
            </a:r>
          </a:p>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Разработка осуществляется ЕИС (подсказка – в п.5 Требований к содержанию типовых документаций).</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1824903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 y="1655124"/>
            <a:ext cx="848677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7" y="1717450"/>
            <a:ext cx="6882477"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Приказы Минстроя России от 02.12.2019 753</a:t>
            </a:r>
            <a:r>
              <a:rPr lang="en-US" sz="1600" b="1" dirty="0" smtClean="0">
                <a:latin typeface="Segoe UI" panose="020B0502040204020203" pitchFamily="34" charset="0"/>
                <a:cs typeface="Segoe UI" panose="020B0502040204020203" pitchFamily="34" charset="0"/>
              </a:rPr>
              <a:t>/</a:t>
            </a:r>
            <a:r>
              <a:rPr lang="ru-RU" sz="1600" b="1" dirty="0" err="1" smtClean="0">
                <a:latin typeface="Segoe UI" panose="020B0502040204020203" pitchFamily="34" charset="0"/>
                <a:cs typeface="Segoe UI" panose="020B0502040204020203" pitchFamily="34" charset="0"/>
              </a:rPr>
              <a:t>пр</a:t>
            </a:r>
            <a:r>
              <a:rPr lang="ru-RU" sz="1600" b="1" dirty="0" smtClean="0">
                <a:latin typeface="Segoe UI" panose="020B0502040204020203" pitchFamily="34" charset="0"/>
                <a:cs typeface="Segoe UI" panose="020B0502040204020203" pitchFamily="34" charset="0"/>
              </a:rPr>
              <a:t>, 754</a:t>
            </a:r>
            <a:r>
              <a:rPr lang="en-US" sz="1600" b="1" dirty="0" smtClean="0">
                <a:latin typeface="Segoe UI" panose="020B0502040204020203" pitchFamily="34" charset="0"/>
                <a:cs typeface="Segoe UI" panose="020B0502040204020203" pitchFamily="34" charset="0"/>
              </a:rPr>
              <a:t>/</a:t>
            </a:r>
            <a:r>
              <a:rPr lang="ru-RU" sz="1600" b="1" dirty="0" err="1" smtClean="0">
                <a:latin typeface="Segoe UI" panose="020B0502040204020203" pitchFamily="34" charset="0"/>
                <a:cs typeface="Segoe UI" panose="020B0502040204020203" pitchFamily="34" charset="0"/>
              </a:rPr>
              <a:t>пр</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Типовые контракты в сфере строительства</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984885"/>
          </a:xfrm>
          <a:prstGeom prst="rect">
            <a:avLst/>
          </a:prstGeom>
        </p:spPr>
        <p:txBody>
          <a:bodyPr wrap="square">
            <a:spAutoFit/>
          </a:bodyPr>
          <a:lstStyle/>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Типовые контракты на строительство, введенные приказом Минстроя России 398</a:t>
            </a:r>
            <a:r>
              <a:rPr lang="en-US" sz="1600" dirty="0" smtClean="0">
                <a:solidFill>
                  <a:srgbClr val="444444"/>
                </a:solidFill>
                <a:latin typeface="Segoe UI" panose="020B0502040204020203" pitchFamily="34" charset="0"/>
                <a:cs typeface="Segoe UI" panose="020B0502040204020203" pitchFamily="34" charset="0"/>
              </a:rPr>
              <a:t>/</a:t>
            </a:r>
            <a:r>
              <a:rPr lang="ru-RU" sz="1600" dirty="0" err="1" smtClean="0">
                <a:solidFill>
                  <a:srgbClr val="444444"/>
                </a:solidFill>
                <a:latin typeface="Segoe UI" panose="020B0502040204020203" pitchFamily="34" charset="0"/>
                <a:cs typeface="Segoe UI" panose="020B0502040204020203" pitchFamily="34" charset="0"/>
              </a:rPr>
              <a:t>пр</a:t>
            </a:r>
            <a:r>
              <a:rPr lang="ru-RU" sz="1600" dirty="0" smtClean="0">
                <a:solidFill>
                  <a:srgbClr val="444444"/>
                </a:solidFill>
                <a:latin typeface="Segoe UI" panose="020B0502040204020203" pitchFamily="34" charset="0"/>
                <a:cs typeface="Segoe UI" panose="020B0502040204020203" pitchFamily="34" charset="0"/>
              </a:rPr>
              <a:t>, введение которых планировалось на 01.01.2020, отменены.</a:t>
            </a:r>
          </a:p>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Новых приказов пока не появлялось.</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78756192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1765855156"/>
              </p:ext>
            </p:extLst>
          </p:nvPr>
        </p:nvGraphicFramePr>
        <p:xfrm>
          <a:off x="110832" y="850216"/>
          <a:ext cx="11938293" cy="4255184"/>
        </p:xfrm>
        <a:graphic>
          <a:graphicData uri="http://schemas.openxmlformats.org/drawingml/2006/table">
            <a:tbl>
              <a:tblPr firstRow="1" firstCol="1" bandRow="1">
                <a:tableStyleId>{5C22544A-7EE6-4342-B048-85BDC9FD1C3A}</a:tableStyleId>
              </a:tblPr>
              <a:tblGrid>
                <a:gridCol w="6033913"/>
                <a:gridCol w="5904380"/>
              </a:tblGrid>
              <a:tr h="630243">
                <a:tc>
                  <a:txBody>
                    <a:bodyPr/>
                    <a:lstStyle/>
                    <a:p>
                      <a:pPr marL="457200" algn="ctr">
                        <a:lnSpc>
                          <a:spcPct val="107000"/>
                        </a:lnSpc>
                        <a:spcAft>
                          <a:spcPts val="0"/>
                        </a:spcAft>
                      </a:pPr>
                      <a:endParaRPr lang="ru-RU" sz="1200" dirty="0" smtClean="0">
                        <a:effectLst/>
                        <a:latin typeface="Segoe UI" panose="020B0502040204020203" pitchFamily="34" charset="0"/>
                        <a:ea typeface="Calibri" panose="020F0502020204030204" pitchFamily="34" charset="0"/>
                        <a:cs typeface="Segoe UI" panose="020B0502040204020203" pitchFamily="34" charset="0"/>
                      </a:endParaRPr>
                    </a:p>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Пороговое значение цены контракта</a:t>
                      </a:r>
                    </a:p>
                    <a:p>
                      <a:pPr marL="457200" algn="ctr">
                        <a:lnSpc>
                          <a:spcPct val="107000"/>
                        </a:lnSpc>
                        <a:spcAft>
                          <a:spcPts val="0"/>
                        </a:spcAft>
                      </a:pP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endParaRPr lang="ru-RU" sz="1300" dirty="0" smtClean="0">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300" dirty="0" smtClean="0">
                          <a:effectLst/>
                          <a:latin typeface="Segoe UI" panose="020B0502040204020203" pitchFamily="34" charset="0"/>
                          <a:cs typeface="Segoe UI" panose="020B0502040204020203" pitchFamily="34" charset="0"/>
                        </a:rPr>
                        <a:t>Лимиты</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816908">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По</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пункту 4: </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Если контракт заключается напрямую, то по цене не более 300 000 рублей</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1" dirty="0" smtClean="0">
                          <a:solidFill>
                            <a:srgbClr val="444444"/>
                          </a:solidFill>
                          <a:effectLst/>
                          <a:latin typeface="Segoe UI" panose="020B0502040204020203" pitchFamily="34" charset="0"/>
                          <a:cs typeface="Segoe UI" panose="020B0502040204020203" pitchFamily="34" charset="0"/>
                        </a:rPr>
                        <a:t>Не</a:t>
                      </a:r>
                      <a:r>
                        <a:rPr lang="ru-RU" sz="1200" b="1" baseline="0" dirty="0" smtClean="0">
                          <a:solidFill>
                            <a:srgbClr val="444444"/>
                          </a:solidFill>
                          <a:effectLst/>
                          <a:latin typeface="Segoe UI" panose="020B0502040204020203" pitchFamily="34" charset="0"/>
                          <a:cs typeface="Segoe UI" panose="020B0502040204020203" pitchFamily="34" charset="0"/>
                        </a:rPr>
                        <a:t> более 2 000 000 рублей</a:t>
                      </a:r>
                      <a:r>
                        <a:rPr lang="ru-RU" sz="1200" b="0" baseline="0" dirty="0" smtClean="0">
                          <a:solidFill>
                            <a:srgbClr val="444444"/>
                          </a:solidFill>
                          <a:effectLst/>
                          <a:latin typeface="Segoe UI" panose="020B0502040204020203" pitchFamily="34" charset="0"/>
                          <a:cs typeface="Segoe UI" panose="020B0502040204020203" pitchFamily="34" charset="0"/>
                        </a:rPr>
                        <a:t> </a:t>
                      </a:r>
                    </a:p>
                    <a:p>
                      <a:pPr marL="457200" algn="ctr">
                        <a:lnSpc>
                          <a:spcPct val="107000"/>
                        </a:lnSpc>
                        <a:spcAft>
                          <a:spcPts val="0"/>
                        </a:spcAft>
                      </a:pPr>
                      <a:r>
                        <a:rPr lang="ru-RU" sz="1200" b="0" baseline="0" dirty="0" smtClean="0">
                          <a:solidFill>
                            <a:srgbClr val="444444"/>
                          </a:solidFill>
                          <a:effectLst/>
                          <a:latin typeface="Segoe UI" panose="020B0502040204020203" pitchFamily="34" charset="0"/>
                          <a:cs typeface="Segoe UI" panose="020B0502040204020203" pitchFamily="34" charset="0"/>
                        </a:rPr>
                        <a:t>или не более 5% от СГОЗ и не более 50 000 000 рублей</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917302">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По</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пункту 4: </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Если контракт заключается через магазин ЗМО, то по цене </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не более 3 000 000 рублей</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Не более 2 000</a:t>
                      </a:r>
                      <a:r>
                        <a:rPr lang="ru-RU" sz="1200" b="0" baseline="0" dirty="0" smtClean="0">
                          <a:solidFill>
                            <a:srgbClr val="444444"/>
                          </a:solidFill>
                          <a:effectLst/>
                          <a:latin typeface="Segoe UI" panose="020B0502040204020203" pitchFamily="34" charset="0"/>
                          <a:cs typeface="Segoe UI" panose="020B0502040204020203" pitchFamily="34" charset="0"/>
                        </a:rPr>
                        <a:t> 000 рублей</a:t>
                      </a:r>
                    </a:p>
                    <a:p>
                      <a:pPr marL="457200" algn="ctr">
                        <a:lnSpc>
                          <a:spcPct val="107000"/>
                        </a:lnSpc>
                        <a:spcAft>
                          <a:spcPts val="0"/>
                        </a:spcAft>
                      </a:pPr>
                      <a:r>
                        <a:rPr lang="ru-RU" sz="1200" b="0" baseline="0" dirty="0" smtClean="0">
                          <a:solidFill>
                            <a:srgbClr val="444444"/>
                          </a:solidFill>
                          <a:effectLst/>
                          <a:latin typeface="Segoe UI" panose="020B0502040204020203" pitchFamily="34" charset="0"/>
                          <a:cs typeface="Segoe UI" panose="020B0502040204020203" pitchFamily="34" charset="0"/>
                        </a:rPr>
                        <a:t>или </a:t>
                      </a:r>
                      <a:r>
                        <a:rPr lang="ru-RU" sz="1200" b="1" baseline="0" dirty="0" smtClean="0">
                          <a:solidFill>
                            <a:srgbClr val="444444"/>
                          </a:solidFill>
                          <a:effectLst/>
                          <a:latin typeface="Segoe UI" panose="020B0502040204020203" pitchFamily="34" charset="0"/>
                          <a:cs typeface="Segoe UI" panose="020B0502040204020203" pitchFamily="34" charset="0"/>
                        </a:rPr>
                        <a:t>не более 5% от СГОЗ и не более 50 000 000 рублей</a:t>
                      </a:r>
                      <a:endParaRPr lang="ru-RU" sz="1200" b="1"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840325">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По пункту</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5:</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Если контракт заключается напрямую, то по цене не более 600 000 рублей</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1" dirty="0" smtClean="0">
                          <a:solidFill>
                            <a:srgbClr val="444444"/>
                          </a:solidFill>
                          <a:effectLst/>
                          <a:latin typeface="Segoe UI" panose="020B0502040204020203" pitchFamily="34" charset="0"/>
                          <a:cs typeface="Segoe UI" panose="020B0502040204020203" pitchFamily="34" charset="0"/>
                        </a:rPr>
                        <a:t>Не более 5 000 000 рублей</a:t>
                      </a: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или</a:t>
                      </a:r>
                      <a:r>
                        <a:rPr lang="ru-RU" sz="1200" b="0" baseline="0" dirty="0" smtClean="0">
                          <a:solidFill>
                            <a:srgbClr val="444444"/>
                          </a:solidFill>
                          <a:effectLst/>
                          <a:latin typeface="Segoe UI" panose="020B0502040204020203" pitchFamily="34" charset="0"/>
                          <a:cs typeface="Segoe UI" panose="020B0502040204020203" pitchFamily="34" charset="0"/>
                        </a:rPr>
                        <a:t> не более 50% от СГОЗ и не более 30 000 000 рублей</a:t>
                      </a:r>
                    </a:p>
                    <a:p>
                      <a:pPr marL="457200" algn="ctr">
                        <a:lnSpc>
                          <a:spcPct val="107000"/>
                        </a:lnSpc>
                        <a:spcAft>
                          <a:spcPts val="0"/>
                        </a:spcAft>
                      </a:pPr>
                      <a:endParaRPr lang="ru-RU" sz="1200" b="0" dirty="0" smtClean="0">
                        <a:solidFill>
                          <a:srgbClr val="E4465A"/>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1050406">
                <a:tc>
                  <a:txBody>
                    <a:bodyPr/>
                    <a:lstStyle/>
                    <a:p>
                      <a:pPr marL="457200" algn="ctr">
                        <a:lnSpc>
                          <a:spcPct val="107000"/>
                        </a:lnSpc>
                        <a:spcAft>
                          <a:spcPts val="0"/>
                        </a:spcAft>
                      </a:pPr>
                      <a:endParaRPr lang="en-US"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По пункту</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5:</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Если контракт заключается через магазин ЗМО, то по цене </a:t>
                      </a:r>
                    </a:p>
                    <a:p>
                      <a:pPr marL="457200" algn="ctr">
                        <a:lnSpc>
                          <a:spcPct val="107000"/>
                        </a:lnSpc>
                        <a:spcAft>
                          <a:spcPts val="0"/>
                        </a:spcAft>
                      </a:pP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не более 3 000 000 рублей</a:t>
                      </a:r>
                    </a:p>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1"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Не более 5 000 000 рублей</a:t>
                      </a: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или</a:t>
                      </a:r>
                      <a:r>
                        <a:rPr lang="ru-RU" sz="1200" b="0" baseline="0" dirty="0" smtClean="0">
                          <a:solidFill>
                            <a:srgbClr val="444444"/>
                          </a:solidFill>
                          <a:effectLst/>
                          <a:latin typeface="Segoe UI" panose="020B0502040204020203" pitchFamily="34" charset="0"/>
                          <a:cs typeface="Segoe UI" panose="020B0502040204020203" pitchFamily="34" charset="0"/>
                        </a:rPr>
                        <a:t> </a:t>
                      </a:r>
                      <a:r>
                        <a:rPr lang="ru-RU" sz="1200" b="1" baseline="0" dirty="0" smtClean="0">
                          <a:solidFill>
                            <a:srgbClr val="444444"/>
                          </a:solidFill>
                          <a:effectLst/>
                          <a:latin typeface="Segoe UI" panose="020B0502040204020203" pitchFamily="34" charset="0"/>
                          <a:cs typeface="Segoe UI" panose="020B0502040204020203" pitchFamily="34" charset="0"/>
                        </a:rPr>
                        <a:t>не более 50% от СГОЗ и не более 30 000 000 рублей</a:t>
                      </a: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Закупки малого объема по новым правилам</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Прямоугольник 7"/>
          <p:cNvSpPr/>
          <p:nvPr/>
        </p:nvSpPr>
        <p:spPr>
          <a:xfrm>
            <a:off x="584307" y="5317135"/>
            <a:ext cx="10342773" cy="338554"/>
          </a:xfrm>
          <a:prstGeom prst="rect">
            <a:avLst/>
          </a:prstGeom>
        </p:spPr>
        <p:txBody>
          <a:bodyPr wrap="square">
            <a:spAutoFit/>
          </a:bodyPr>
          <a:lstStyle/>
          <a:p>
            <a:pPr marL="285750" lvl="2"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Актуальность: с 1 июля 2020 года.</a:t>
            </a:r>
            <a:endParaRPr lang="ru-RU" sz="1600" dirty="0">
              <a:solidFill>
                <a:srgbClr val="444444"/>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2966944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Административная практика по новым положениям закона</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79674595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2452247044"/>
              </p:ext>
            </p:extLst>
          </p:nvPr>
        </p:nvGraphicFramePr>
        <p:xfrm>
          <a:off x="110835" y="850216"/>
          <a:ext cx="11976390" cy="5475400"/>
        </p:xfrm>
        <a:graphic>
          <a:graphicData uri="http://schemas.openxmlformats.org/drawingml/2006/table">
            <a:tbl>
              <a:tblPr firstRow="1" firstCol="1" bandRow="1">
                <a:tableStyleId>{5C22544A-7EE6-4342-B048-85BDC9FD1C3A}</a:tableStyleId>
              </a:tblPr>
              <a:tblGrid>
                <a:gridCol w="5547887"/>
                <a:gridCol w="6428503"/>
              </a:tblGrid>
              <a:tr h="316281">
                <a:tc>
                  <a:txBody>
                    <a:bodyPr/>
                    <a:lstStyle/>
                    <a:p>
                      <a:pPr marL="457200" algn="ctr">
                        <a:lnSpc>
                          <a:spcPct val="107000"/>
                        </a:lnSpc>
                        <a:spcAft>
                          <a:spcPts val="0"/>
                        </a:spcAft>
                      </a:pPr>
                      <a:r>
                        <a:rPr lang="ru-RU" sz="1250" dirty="0" smtClean="0">
                          <a:effectLst/>
                          <a:latin typeface="Segoe UI" panose="020B0502040204020203" pitchFamily="34" charset="0"/>
                          <a:ea typeface="Calibri" panose="020F0502020204030204" pitchFamily="34" charset="0"/>
                          <a:cs typeface="Segoe UI" panose="020B0502040204020203" pitchFamily="34" charset="0"/>
                        </a:rPr>
                        <a:t>Краткое</a:t>
                      </a:r>
                      <a:r>
                        <a:rPr lang="ru-RU" sz="1250" baseline="0" dirty="0" smtClean="0">
                          <a:effectLst/>
                          <a:latin typeface="Segoe UI" panose="020B0502040204020203" pitchFamily="34" charset="0"/>
                          <a:ea typeface="Calibri" panose="020F0502020204030204" pitchFamily="34" charset="0"/>
                          <a:cs typeface="Segoe UI" panose="020B0502040204020203" pitchFamily="34" charset="0"/>
                        </a:rPr>
                        <a:t> описание</a:t>
                      </a:r>
                      <a:endParaRPr lang="ru-RU" sz="125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r>
                        <a:rPr lang="ru-RU" sz="1250" dirty="0" smtClean="0">
                          <a:effectLst/>
                          <a:latin typeface="Segoe UI" panose="020B0502040204020203" pitchFamily="34" charset="0"/>
                          <a:ea typeface="+mn-ea"/>
                          <a:cs typeface="Segoe UI" panose="020B0502040204020203" pitchFamily="34" charset="0"/>
                        </a:rPr>
                        <a:t>Правоприменительная</a:t>
                      </a:r>
                      <a:r>
                        <a:rPr lang="ru-RU" sz="1250" baseline="0" dirty="0" smtClean="0">
                          <a:effectLst/>
                          <a:latin typeface="Segoe UI" panose="020B0502040204020203" pitchFamily="34" charset="0"/>
                          <a:ea typeface="+mn-ea"/>
                          <a:cs typeface="Segoe UI" panose="020B0502040204020203" pitchFamily="34" charset="0"/>
                        </a:rPr>
                        <a:t> практика</a:t>
                      </a:r>
                      <a:endParaRPr lang="ru-RU" sz="125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757553">
                <a:tc>
                  <a:txBody>
                    <a:bodyPr/>
                    <a:lstStyle/>
                    <a:p>
                      <a:pPr marL="457200" algn="ctr">
                        <a:lnSpc>
                          <a:spcPct val="107000"/>
                        </a:lnSpc>
                        <a:spcAft>
                          <a:spcPts val="0"/>
                        </a:spcAft>
                      </a:pP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Указание</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т</a:t>
                      </a:r>
                      <a:r>
                        <a:rPr lang="ru-RU" sz="1250" b="0" dirty="0" smtClean="0">
                          <a:solidFill>
                            <a:schemeClr val="tx1">
                              <a:lumMod val="75000"/>
                            </a:schemeClr>
                          </a:solidFill>
                          <a:effectLst/>
                          <a:latin typeface="Segoe UI" panose="020B0502040204020203" pitchFamily="34" charset="0"/>
                          <a:cs typeface="Segoe UI" panose="020B0502040204020203" pitchFamily="34" charset="0"/>
                        </a:rPr>
                        <a:t>оварных знаков без эквивалентов, в составе в проектно-сметной документации, утвержденной </a:t>
                      </a:r>
                      <a:r>
                        <a:rPr lang="ru-RU" sz="1250" b="0" dirty="0" err="1" smtClean="0">
                          <a:solidFill>
                            <a:schemeClr val="tx1">
                              <a:lumMod val="75000"/>
                            </a:schemeClr>
                          </a:solidFill>
                          <a:effectLst/>
                          <a:latin typeface="Segoe UI" panose="020B0502040204020203" pitchFamily="34" charset="0"/>
                          <a:cs typeface="Segoe UI" panose="020B0502040204020203" pitchFamily="34" charset="0"/>
                        </a:rPr>
                        <a:t>госэкспертизой</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 законно</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marR="0" lvl="0" indent="0" algn="ctr" defTabSz="914400" rtl="0" eaLnBrk="1" fontAlgn="auto" latinLnBrk="0" hangingPunct="1">
                        <a:lnSpc>
                          <a:spcPct val="107000"/>
                        </a:lnSpc>
                        <a:spcBef>
                          <a:spcPts val="0"/>
                        </a:spcBef>
                        <a:spcAft>
                          <a:spcPts val="0"/>
                        </a:spcAft>
                        <a:buClrTx/>
                        <a:buSzTx/>
                        <a:buFontTx/>
                        <a:buNone/>
                        <a:tabLst/>
                        <a:defRPr/>
                      </a:pP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marR="0" lvl="0" indent="0" algn="ctr" defTabSz="914400" rtl="0" eaLnBrk="1" fontAlgn="auto" latinLnBrk="0" hangingPunct="1">
                        <a:lnSpc>
                          <a:spcPct val="107000"/>
                        </a:lnSpc>
                        <a:spcBef>
                          <a:spcPts val="0"/>
                        </a:spcBef>
                        <a:spcAft>
                          <a:spcPts val="0"/>
                        </a:spcAft>
                        <a:buClrTx/>
                        <a:buSzTx/>
                        <a:buFontTx/>
                        <a:buNone/>
                        <a:tabLst/>
                        <a:defRPr/>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Решение Краснодарского УФАС России от 28.08.2019 № 1295</a:t>
                      </a:r>
                      <a:r>
                        <a:rPr lang="en-US" sz="1250" b="0" dirty="0" smtClean="0">
                          <a:solidFill>
                            <a:schemeClr val="tx1">
                              <a:lumMod val="75000"/>
                            </a:schemeClr>
                          </a:solidFill>
                          <a:effectLst/>
                          <a:latin typeface="Segoe UI" panose="020B0502040204020203" pitchFamily="34" charset="0"/>
                          <a:cs typeface="Segoe UI" panose="020B0502040204020203" pitchFamily="34" charset="0"/>
                        </a:rPr>
                        <a:t>/2019</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44767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Если</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при закупке работ по капремонту в составе закупочной документации нет утвержденной ПСД, а есть только смета, требовать в составе первых частей конкретные показатели – законно</a:t>
                      </a:r>
                    </a:p>
                    <a:p>
                      <a:pPr marL="457200" algn="ctr">
                        <a:lnSpc>
                          <a:spcPct val="107000"/>
                        </a:lnSpc>
                        <a:spcAft>
                          <a:spcPts val="0"/>
                        </a:spcAft>
                      </a:pP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ФАС России от 09.08.2019</a:t>
                      </a:r>
                      <a:r>
                        <a:rPr lang="ru-RU" sz="1250" baseline="0" dirty="0" smtClean="0">
                          <a:effectLst/>
                          <a:latin typeface="Segoe UI" panose="020B0502040204020203" pitchFamily="34" charset="0"/>
                          <a:cs typeface="Segoe UI" panose="020B0502040204020203" pitchFamily="34" charset="0"/>
                        </a:rPr>
                        <a:t> по делу № 19</a:t>
                      </a:r>
                      <a:r>
                        <a:rPr lang="en-US" sz="1250" baseline="0" dirty="0" smtClean="0">
                          <a:effectLst/>
                          <a:latin typeface="Segoe UI" panose="020B0502040204020203" pitchFamily="34" charset="0"/>
                          <a:cs typeface="Segoe UI" panose="020B0502040204020203" pitchFamily="34" charset="0"/>
                        </a:rPr>
                        <a:t>/44/105/2160</a:t>
                      </a:r>
                      <a:r>
                        <a:rPr lang="ru-RU" sz="1250" baseline="0" dirty="0" smtClean="0">
                          <a:effectLst/>
                          <a:latin typeface="Segoe UI" panose="020B0502040204020203" pitchFamily="34" charset="0"/>
                          <a:cs typeface="Segoe UI" panose="020B0502040204020203" pitchFamily="34" charset="0"/>
                        </a:rPr>
                        <a:t>, </a:t>
                      </a:r>
                    </a:p>
                    <a:p>
                      <a:pPr marL="457200" algn="ctr">
                        <a:lnSpc>
                          <a:spcPct val="107000"/>
                        </a:lnSpc>
                        <a:spcAft>
                          <a:spcPts val="0"/>
                        </a:spcAft>
                      </a:pPr>
                      <a:r>
                        <a:rPr lang="ru-RU" sz="1250" baseline="0" dirty="0" smtClean="0">
                          <a:effectLst/>
                          <a:latin typeface="Segoe UI" panose="020B0502040204020203" pitchFamily="34" charset="0"/>
                          <a:cs typeface="Segoe UI" panose="020B0502040204020203" pitchFamily="34" charset="0"/>
                        </a:rPr>
                        <a:t>Решение Новосибирского УФАС России от 13.08.2019 № 054</a:t>
                      </a:r>
                      <a:r>
                        <a:rPr lang="en-US" sz="1250" baseline="0" dirty="0" smtClean="0">
                          <a:effectLst/>
                          <a:latin typeface="Segoe UI" panose="020B0502040204020203" pitchFamily="34" charset="0"/>
                          <a:cs typeface="Segoe UI" panose="020B0502040204020203" pitchFamily="34" charset="0"/>
                        </a:rPr>
                        <a:t>/06/66-1525/2019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44767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Если</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при закупке работ по капремонту в составе закупочной документации нет утвержденной ПСД, а есть только смета, требовать в составе первых частей конкретные показатели – незаконно</a:t>
                      </a: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Московского областного УФАС России от 26.11.2019 по делу № 50</a:t>
                      </a:r>
                      <a:r>
                        <a:rPr lang="en-US" sz="1250" dirty="0" smtClean="0">
                          <a:effectLst/>
                          <a:latin typeface="Segoe UI" panose="020B0502040204020203" pitchFamily="34" charset="0"/>
                          <a:cs typeface="Segoe UI" panose="020B0502040204020203" pitchFamily="34" charset="0"/>
                        </a:rPr>
                        <a:t>/06/40993</a:t>
                      </a:r>
                      <a:r>
                        <a:rPr lang="ru-RU" sz="1250" dirty="0" err="1" smtClean="0">
                          <a:effectLst/>
                          <a:latin typeface="Segoe UI" panose="020B0502040204020203" pitchFamily="34" charset="0"/>
                          <a:cs typeface="Segoe UI" panose="020B0502040204020203" pitchFamily="34" charset="0"/>
                        </a:rPr>
                        <a:t>эп</a:t>
                      </a:r>
                      <a:r>
                        <a:rPr lang="en-US" sz="1250" dirty="0" smtClean="0">
                          <a:effectLst/>
                          <a:latin typeface="Segoe UI" panose="020B0502040204020203" pitchFamily="34" charset="0"/>
                          <a:cs typeface="Segoe UI" panose="020B0502040204020203" pitchFamily="34" charset="0"/>
                        </a:rPr>
                        <a:t>/19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6191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В проект контракта необходимо включать «условие</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о добросовестности» по ч.8.1 ст.96 при проведении закупки у СМП</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a:t>
                      </a:r>
                      <a:r>
                        <a:rPr lang="ru-RU" sz="1250" baseline="0" dirty="0" smtClean="0">
                          <a:effectLst/>
                          <a:latin typeface="Segoe UI" panose="020B0502040204020203" pitchFamily="34" charset="0"/>
                          <a:cs typeface="Segoe UI" panose="020B0502040204020203" pitchFamily="34" charset="0"/>
                        </a:rPr>
                        <a:t> Ивановского УФАС России от 09.12.2019 № 037</a:t>
                      </a:r>
                      <a:r>
                        <a:rPr lang="en-US" sz="1250" baseline="0" dirty="0" smtClean="0">
                          <a:effectLst/>
                          <a:latin typeface="Segoe UI" panose="020B0502040204020203" pitchFamily="34" charset="0"/>
                          <a:cs typeface="Segoe UI" panose="020B0502040204020203" pitchFamily="34" charset="0"/>
                        </a:rPr>
                        <a:t>/06/34-496/2019(07-15/2019-272)</a:t>
                      </a:r>
                      <a:r>
                        <a:rPr lang="ru-RU" sz="1250" baseline="0" dirty="0" smtClean="0">
                          <a:effectLst/>
                          <a:latin typeface="Segoe UI" panose="020B0502040204020203" pitchFamily="34" charset="0"/>
                          <a:cs typeface="Segoe UI" panose="020B0502040204020203" pitchFamily="34" charset="0"/>
                        </a:rPr>
                        <a:t>, Решение Свердловского УФАС России от 05.11.2019 по жалобе 066</a:t>
                      </a:r>
                      <a:r>
                        <a:rPr lang="en-US" sz="1250" baseline="0" dirty="0" smtClean="0">
                          <a:effectLst/>
                          <a:latin typeface="Segoe UI" panose="020B0502040204020203" pitchFamily="34" charset="0"/>
                          <a:cs typeface="Segoe UI" panose="020B0502040204020203" pitchFamily="34" charset="0"/>
                        </a:rPr>
                        <a:t>/</a:t>
                      </a:r>
                      <a:r>
                        <a:rPr lang="ru-RU" sz="1250" baseline="0" dirty="0" smtClean="0">
                          <a:effectLst/>
                          <a:latin typeface="Segoe UI" panose="020B0502040204020203" pitchFamily="34" charset="0"/>
                          <a:cs typeface="Segoe UI" panose="020B0502040204020203" pitchFamily="34" charset="0"/>
                        </a:rPr>
                        <a:t>06</a:t>
                      </a:r>
                      <a:r>
                        <a:rPr lang="en-US" sz="1250" baseline="0" dirty="0" smtClean="0">
                          <a:effectLst/>
                          <a:latin typeface="Segoe UI" panose="020B0502040204020203" pitchFamily="34" charset="0"/>
                          <a:cs typeface="Segoe UI" panose="020B0502040204020203" pitchFamily="34" charset="0"/>
                        </a:rPr>
                        <a:t>/96-3698/2019</a:t>
                      </a:r>
                      <a:r>
                        <a:rPr lang="ru-RU" sz="1250" baseline="0" dirty="0" smtClean="0">
                          <a:effectLst/>
                          <a:latin typeface="Segoe UI" panose="020B0502040204020203" pitchFamily="34" charset="0"/>
                          <a:cs typeface="Segoe UI" panose="020B0502040204020203" pitchFamily="34" charset="0"/>
                        </a:rPr>
                        <a:t>, Решение Дагестанского УФАС России от 31.10.2019 № 005</a:t>
                      </a:r>
                      <a:r>
                        <a:rPr lang="en-US" sz="1250" baseline="0" dirty="0" smtClean="0">
                          <a:effectLst/>
                          <a:latin typeface="Segoe UI" panose="020B0502040204020203" pitchFamily="34" charset="0"/>
                          <a:cs typeface="Segoe UI" panose="020B0502040204020203" pitchFamily="34" charset="0"/>
                        </a:rPr>
                        <a:t>/06/106-1843/19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6191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Ссылка</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на извещение о закупке, вследствие которой заключен контракт, а не на контракт в реестре контрактов в целях исполнения требования ч.8.1 ст.96, является законной</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Московского УФАС России от 25.11.2019</a:t>
                      </a:r>
                      <a:r>
                        <a:rPr lang="ru-RU" sz="1250" baseline="0" dirty="0" smtClean="0">
                          <a:effectLst/>
                          <a:latin typeface="Segoe UI" panose="020B0502040204020203" pitchFamily="34" charset="0"/>
                          <a:cs typeface="Segoe UI" panose="020B0502040204020203" pitchFamily="34" charset="0"/>
                        </a:rPr>
                        <a:t> по делу № 077</a:t>
                      </a:r>
                      <a:r>
                        <a:rPr lang="en-US" sz="1250" baseline="0" dirty="0" smtClean="0">
                          <a:effectLst/>
                          <a:latin typeface="Segoe UI" panose="020B0502040204020203" pitchFamily="34" charset="0"/>
                          <a:cs typeface="Segoe UI" panose="020B0502040204020203" pitchFamily="34" charset="0"/>
                        </a:rPr>
                        <a:t>/06/57</a:t>
                      </a:r>
                      <a:r>
                        <a:rPr lang="ru-RU" sz="1250" baseline="0" dirty="0" smtClean="0">
                          <a:effectLst/>
                          <a:latin typeface="Segoe UI" panose="020B0502040204020203" pitchFamily="34" charset="0"/>
                          <a:cs typeface="Segoe UI" panose="020B0502040204020203" pitchFamily="34" charset="0"/>
                        </a:rPr>
                        <a:t>-15284</a:t>
                      </a:r>
                      <a:r>
                        <a:rPr lang="en-US" sz="1250" baseline="0" dirty="0" smtClean="0">
                          <a:effectLst/>
                          <a:latin typeface="Segoe UI" panose="020B0502040204020203" pitchFamily="34" charset="0"/>
                          <a:cs typeface="Segoe UI" panose="020B0502040204020203" pitchFamily="34" charset="0"/>
                        </a:rPr>
                        <a:t>/2019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5810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Не забывайте</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устанавливать требование о представлении ОГО, если требования к ГО установлены!</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Приморского</a:t>
                      </a:r>
                      <a:r>
                        <a:rPr lang="ru-RU" sz="1250" baseline="0" dirty="0" smtClean="0">
                          <a:effectLst/>
                          <a:latin typeface="Segoe UI" panose="020B0502040204020203" pitchFamily="34" charset="0"/>
                          <a:cs typeface="Segoe UI" panose="020B0502040204020203" pitchFamily="34" charset="0"/>
                        </a:rPr>
                        <a:t> УФАС России от 02.12.2019 № 025</a:t>
                      </a:r>
                      <a:r>
                        <a:rPr lang="en-US" sz="1250" baseline="0" dirty="0" smtClean="0">
                          <a:effectLst/>
                          <a:latin typeface="Segoe UI" panose="020B0502040204020203" pitchFamily="34" charset="0"/>
                          <a:cs typeface="Segoe UI" panose="020B0502040204020203" pitchFamily="34" charset="0"/>
                        </a:rPr>
                        <a:t>/06/64-1096/2019</a:t>
                      </a:r>
                      <a:r>
                        <a:rPr lang="ru-RU" sz="1250" baseline="0" dirty="0" smtClean="0">
                          <a:effectLst/>
                          <a:latin typeface="Segoe UI" panose="020B0502040204020203" pitchFamily="34" charset="0"/>
                          <a:cs typeface="Segoe UI" panose="020B0502040204020203" pitchFamily="34" charset="0"/>
                        </a:rPr>
                        <a:t>, Решение Татарстанского УФАС России от 06.12.2019 № 04-04</a:t>
                      </a:r>
                      <a:r>
                        <a:rPr lang="en-US" sz="1250" baseline="0" dirty="0" smtClean="0">
                          <a:effectLst/>
                          <a:latin typeface="Segoe UI" panose="020B0502040204020203" pitchFamily="34" charset="0"/>
                          <a:cs typeface="Segoe UI" panose="020B0502040204020203" pitchFamily="34" charset="0"/>
                        </a:rPr>
                        <a:t>/18186</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r h="314325">
                <a:tc>
                  <a:txBody>
                    <a:bodyPr/>
                    <a:lstStyle/>
                    <a:p>
                      <a:pPr marL="457200" algn="ctr">
                        <a:lnSpc>
                          <a:spcPct val="107000"/>
                        </a:lnSpc>
                        <a:spcAft>
                          <a:spcPts val="0"/>
                        </a:spcAft>
                      </a:pPr>
                      <a:r>
                        <a:rPr lang="ru-RU" sz="1250" b="0" dirty="0" smtClean="0">
                          <a:solidFill>
                            <a:schemeClr val="tx1">
                              <a:lumMod val="75000"/>
                            </a:schemeClr>
                          </a:solidFill>
                          <a:effectLst/>
                          <a:latin typeface="Segoe UI" panose="020B0502040204020203" pitchFamily="34" charset="0"/>
                          <a:cs typeface="Segoe UI" panose="020B0502040204020203" pitchFamily="34" charset="0"/>
                        </a:rPr>
                        <a:t>Странное</a:t>
                      </a:r>
                      <a:r>
                        <a:rPr lang="ru-RU" sz="1250" b="0" baseline="0" dirty="0" smtClean="0">
                          <a:solidFill>
                            <a:schemeClr val="tx1">
                              <a:lumMod val="75000"/>
                            </a:schemeClr>
                          </a:solidFill>
                          <a:effectLst/>
                          <a:latin typeface="Segoe UI" panose="020B0502040204020203" pitchFamily="34" charset="0"/>
                          <a:cs typeface="Segoe UI" panose="020B0502040204020203" pitchFamily="34" charset="0"/>
                        </a:rPr>
                        <a:t> решение: если из проекта контракта не вытекает срок приемки, то в проекте контракта необходимо установить точный срок предоставления ОГО</a:t>
                      </a:r>
                      <a:endParaRPr lang="ru-RU" sz="125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50" dirty="0" smtClean="0">
                          <a:effectLst/>
                          <a:latin typeface="Segoe UI" panose="020B0502040204020203" pitchFamily="34" charset="0"/>
                          <a:cs typeface="Segoe UI" panose="020B0502040204020203" pitchFamily="34" charset="0"/>
                        </a:rPr>
                        <a:t>Решение Ставропольского УФАС России</a:t>
                      </a:r>
                      <a:r>
                        <a:rPr lang="ru-RU" sz="1250" baseline="0" dirty="0" smtClean="0">
                          <a:effectLst/>
                          <a:latin typeface="Segoe UI" panose="020B0502040204020203" pitchFamily="34" charset="0"/>
                          <a:cs typeface="Segoe UI" panose="020B0502040204020203" pitchFamily="34" charset="0"/>
                        </a:rPr>
                        <a:t> от 12.11.2019 по делу № 026</a:t>
                      </a:r>
                      <a:r>
                        <a:rPr lang="en-US" sz="1250" baseline="0" dirty="0" smtClean="0">
                          <a:effectLst/>
                          <a:latin typeface="Segoe UI" panose="020B0502040204020203" pitchFamily="34" charset="0"/>
                          <a:cs typeface="Segoe UI" panose="020B0502040204020203" pitchFamily="34" charset="0"/>
                        </a:rPr>
                        <a:t>/06/64-1854/2019</a:t>
                      </a:r>
                      <a:endParaRPr lang="ru-RU" sz="1250" dirty="0" smtClean="0">
                        <a:effectLst/>
                        <a:latin typeface="Segoe UI" panose="020B0502040204020203" pitchFamily="34" charset="0"/>
                        <a:cs typeface="Segoe UI" panose="020B0502040204020203" pitchFamily="34" charset="0"/>
                      </a:endParaRP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Административная практика по новым положениям закона</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6739035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Знаковые судебные прецеденты</a:t>
            </a:r>
            <a:r>
              <a:rPr lang="ru-RU" sz="2500" dirty="0"/>
              <a:t> </a:t>
            </a:r>
            <a:r>
              <a:rPr lang="ru-RU" sz="2500" dirty="0" smtClean="0"/>
              <a:t>по 44-фз</a:t>
            </a:r>
          </a:p>
          <a:p>
            <a:r>
              <a:rPr lang="ru-RU" sz="2500" dirty="0" smtClean="0"/>
              <a:t>В 2019 году</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88148595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Дробление закупок и </a:t>
            </a:r>
            <a:r>
              <a:rPr lang="ru-RU" sz="2500" dirty="0" err="1" smtClean="0"/>
              <a:t>НЕэффективное</a:t>
            </a:r>
            <a:r>
              <a:rPr lang="ru-RU" sz="2500" dirty="0" smtClean="0"/>
              <a:t> использование денежных средств</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3496203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a:t>
            </a:r>
            <a:r>
              <a:rPr lang="en-US" sz="1600" b="1" dirty="0" smtClean="0">
                <a:latin typeface="Segoe UI" panose="020B0502040204020203" pitchFamily="34" charset="0"/>
                <a:cs typeface="Segoe UI" panose="020B0502040204020203" pitchFamily="34" charset="0"/>
              </a:rPr>
              <a:t>N </a:t>
            </a:r>
            <a:r>
              <a:rPr lang="ru-RU" sz="1600" b="1" dirty="0" smtClean="0">
                <a:latin typeface="Segoe UI" panose="020B0502040204020203" pitchFamily="34" charset="0"/>
                <a:cs typeface="Segoe UI" panose="020B0502040204020203" pitchFamily="34" charset="0"/>
              </a:rPr>
              <a:t>А53-32759</a:t>
            </a:r>
            <a:r>
              <a:rPr lang="en-US" sz="1600" b="1" dirty="0" smtClean="0">
                <a:latin typeface="Segoe UI" panose="020B0502040204020203" pitchFamily="34" charset="0"/>
                <a:cs typeface="Segoe UI" panose="020B0502040204020203" pitchFamily="34" charset="0"/>
              </a:rPr>
              <a:t>/2017</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pPr lvl="0">
              <a:spcBef>
                <a:spcPts val="1000"/>
              </a:spcBef>
            </a:pPr>
            <a:r>
              <a:rPr lang="ru-RU" dirty="0">
                <a:cs typeface="Segoe UI" panose="020B0502040204020203" pitchFamily="34" charset="0"/>
                <a:hlinkClick r:id="rId3"/>
              </a:rPr>
              <a:t>Дело </a:t>
            </a:r>
            <a:r>
              <a:rPr lang="en-US" dirty="0">
                <a:cs typeface="Segoe UI" panose="020B0502040204020203" pitchFamily="34" charset="0"/>
                <a:hlinkClick r:id="rId3"/>
              </a:rPr>
              <a:t>N </a:t>
            </a:r>
            <a:r>
              <a:rPr lang="ru-RU" dirty="0">
                <a:cs typeface="Segoe UI" panose="020B0502040204020203" pitchFamily="34" charset="0"/>
                <a:hlinkClick r:id="rId3"/>
              </a:rPr>
              <a:t>А53-32759</a:t>
            </a:r>
            <a:r>
              <a:rPr lang="en-US" dirty="0">
                <a:cs typeface="Segoe UI" panose="020B0502040204020203" pitchFamily="34" charset="0"/>
                <a:hlinkClick r:id="rId3"/>
              </a:rPr>
              <a:t>/2017</a:t>
            </a:r>
            <a:endParaRPr lang="ru-RU" dirty="0">
              <a:cs typeface="Segoe UI" panose="020B0502040204020203" pitchFamily="34" charset="0"/>
            </a:endParaRPr>
          </a:p>
        </p:txBody>
      </p:sp>
      <p:sp>
        <p:nvSpPr>
          <p:cNvPr id="2" name="Прямоугольник 1"/>
          <p:cNvSpPr/>
          <p:nvPr/>
        </p:nvSpPr>
        <p:spPr>
          <a:xfrm>
            <a:off x="1413797" y="2351314"/>
            <a:ext cx="10342773" cy="3724096"/>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600" dirty="0" smtClean="0">
                <a:solidFill>
                  <a:srgbClr val="444444"/>
                </a:solidFill>
                <a:latin typeface="Segoe UI" panose="020B0502040204020203" pitchFamily="34" charset="0"/>
                <a:cs typeface="Segoe UI" panose="020B0502040204020203" pitchFamily="34" charset="0"/>
              </a:rPr>
              <a:t>21.03.2019</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Дело дошло до: </a:t>
            </a:r>
            <a:r>
              <a:rPr lang="ru-RU" sz="1600" dirty="0" smtClean="0">
                <a:solidFill>
                  <a:srgbClr val="444444"/>
                </a:solidFill>
                <a:latin typeface="Segoe UI" panose="020B0502040204020203" pitchFamily="34" charset="0"/>
                <a:cs typeface="Segoe UI" panose="020B0502040204020203" pitchFamily="34" charset="0"/>
              </a:rPr>
              <a:t>АС Северо-Кавказского округа</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заключил 8 договоров у ЕП на общую сумму более 40 млн. рублей, каждый договор – менее 10 млн. рублей, а по Положению заказчика есть возможность заключать договоры с ЕП, если цена договора не превышает 10 млн. рублей. 6 договоров было заключено в один день, остальные два – в другой. По договорам закупались услуги оценки недвижимого имущества и автомобилей, всего 632 объекта. По всем договорам – один исполнитель.</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Договоры признаны ничтожными.</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 то же время директор проектного офиса заказчика был привлечен к уголовной ответственности.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16024469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hlinkClick r:id="rId3"/>
              </a:rPr>
              <a:t>Дело № 1-46</a:t>
            </a:r>
            <a:r>
              <a:rPr lang="en-US" sz="1600" b="1" dirty="0" smtClean="0">
                <a:latin typeface="Segoe UI" panose="020B0502040204020203" pitchFamily="34" charset="0"/>
                <a:cs typeface="Segoe UI" panose="020B0502040204020203" pitchFamily="34" charset="0"/>
                <a:hlinkClick r:id="rId3"/>
              </a:rPr>
              <a:t>/2018 (1-482/2017;)</a:t>
            </a:r>
            <a:r>
              <a:rPr lang="ru-RU" sz="1600" b="1" dirty="0" smtClean="0">
                <a:latin typeface="Segoe UI" panose="020B0502040204020203" pitchFamily="34" charset="0"/>
                <a:cs typeface="Segoe UI" panose="020B0502040204020203" pitchFamily="34" charset="0"/>
              </a:rPr>
              <a:t>, </a:t>
            </a:r>
            <a:r>
              <a:rPr lang="ru-RU" sz="1600" b="1" dirty="0" smtClean="0">
                <a:latin typeface="Segoe UI" panose="020B0502040204020203" pitchFamily="34" charset="0"/>
                <a:cs typeface="Segoe UI" panose="020B0502040204020203" pitchFamily="34" charset="0"/>
                <a:hlinkClick r:id="rId4"/>
              </a:rPr>
              <a:t>Дело № 22-1723</a:t>
            </a:r>
            <a:r>
              <a:rPr lang="en-US" sz="1600" b="1" dirty="0" smtClean="0">
                <a:latin typeface="Segoe UI" panose="020B0502040204020203" pitchFamily="34" charset="0"/>
                <a:cs typeface="Segoe UI" panose="020B0502040204020203" pitchFamily="34" charset="0"/>
                <a:hlinkClick r:id="rId4"/>
              </a:rPr>
              <a:t>/2018</a:t>
            </a:r>
            <a:r>
              <a:rPr lang="ru-RU" sz="1600" b="1" dirty="0" smtClean="0">
                <a:latin typeface="Segoe UI" panose="020B0502040204020203" pitchFamily="34" charset="0"/>
                <a:cs typeface="Segoe UI" panose="020B0502040204020203" pitchFamily="34" charset="0"/>
                <a:hlinkClick r:id="rId4"/>
              </a:rPr>
              <a:t> </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Уголовная ответственность вследствие дробления закупок</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770263"/>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300" dirty="0" smtClean="0">
                <a:solidFill>
                  <a:srgbClr val="444444"/>
                </a:solidFill>
                <a:latin typeface="Segoe UI" panose="020B0502040204020203" pitchFamily="34" charset="0"/>
                <a:cs typeface="Segoe UI" panose="020B0502040204020203" pitchFamily="34" charset="0"/>
              </a:rPr>
              <a:t>05.03.2019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Верховный суд Республики Крым</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Должностное лицо заказчика обвинялось в том, что, заключив 7 (не 8) договоров у ЕП на общую сумму 42,574 млн. рублей по значительно завышенным относительно среднерыночных ценам, нанесло учреждению ущерб в размере 32,841 млн. рублей.</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Решением Киевского районного суда города Симферополя обвиняемый был признан виновным в совершении преступления по ч.3 ст.285 УК РФ (злоупотребление ДП) и приговорен к 5-ти годам лишения свободы (условно, с учетом ст.73 УК РФ) с последующим поражением в правах на 3 года, а также к возмещению ущерба учреждения в размере 32,841 млн. рублей.</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Апелляционным определением ВС РК приговор был изменен на 3 года лишения свободы в колонии общего режима с последующим поражением в правах на 2 года.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В кассационном суде определение не оспаривалось, однако 05.03.2019 Верховный суд РК направил материалы дела для пересмотра приговора в части возмещения ущерба учреждению.</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68790781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Актуальная позиция ВС РФ по вопросу дробления ужесточается: </a:t>
            </a:r>
          </a:p>
          <a:p>
            <a:r>
              <a:rPr lang="ru-RU" sz="2500" dirty="0" smtClean="0"/>
              <a:t>3 контракта за 5 дней</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2283522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3329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4000" dirty="0" smtClean="0"/>
              <a:t>ИЗМЕНЕНИЯ-2020</a:t>
            </a:r>
          </a:p>
        </p:txBody>
      </p:sp>
    </p:spTree>
    <p:extLst>
      <p:ext uri="{BB962C8B-B14F-4D97-AF65-F5344CB8AC3E}">
        <p14:creationId xmlns:p14="http://schemas.microsoft.com/office/powerpoint/2010/main" val="283106471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Определение ВС РФ от 07.10.2019 </a:t>
            </a:r>
            <a:r>
              <a:rPr lang="en-US" sz="1600" b="1" dirty="0" smtClean="0">
                <a:latin typeface="Segoe UI" panose="020B0502040204020203" pitchFamily="34" charset="0"/>
                <a:cs typeface="Segoe UI" panose="020B0502040204020203" pitchFamily="34" charset="0"/>
              </a:rPr>
              <a:t>N </a:t>
            </a:r>
            <a:r>
              <a:rPr lang="ru-RU" sz="1600" b="1" dirty="0" smtClean="0">
                <a:latin typeface="Segoe UI" panose="020B0502040204020203" pitchFamily="34" charset="0"/>
                <a:cs typeface="Segoe UI" panose="020B0502040204020203" pitchFamily="34" charset="0"/>
              </a:rPr>
              <a:t>73-АД19-2</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73-АД19-2</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077766"/>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600" dirty="0" smtClean="0">
                <a:solidFill>
                  <a:srgbClr val="444444"/>
                </a:solidFill>
                <a:latin typeface="Segoe UI" panose="020B0502040204020203" pitchFamily="34" charset="0"/>
                <a:cs typeface="Segoe UI" panose="020B0502040204020203" pitchFamily="34" charset="0"/>
              </a:rPr>
              <a:t>07.10.2019</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Дело дошло до: </a:t>
            </a:r>
            <a:r>
              <a:rPr lang="ru-RU" sz="16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заключил три контракта на 100, 33 и 21,7 тысяч рублей у ЕП в течение 5-ти дней (18, 20 и 22 декабря), мотивируя действия необходимостью потратить выделенные деньги. В качестве аргументов представил письмо Минфина России, в котором говорилось о том, что никаких ограничений по закупке у ЕП законом не предусмотрено.</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был привлечен к административной ответственности.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55566685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Определение ВС РФ от 07.10.2019 </a:t>
            </a:r>
            <a:r>
              <a:rPr lang="en-US" sz="1600" b="1" dirty="0" smtClean="0">
                <a:latin typeface="Segoe UI" panose="020B0502040204020203" pitchFamily="34" charset="0"/>
                <a:cs typeface="Segoe UI" panose="020B0502040204020203" pitchFamily="34" charset="0"/>
              </a:rPr>
              <a:t>N </a:t>
            </a:r>
            <a:r>
              <a:rPr lang="ru-RU" sz="1600" b="1" dirty="0" smtClean="0">
                <a:latin typeface="Segoe UI" panose="020B0502040204020203" pitchFamily="34" charset="0"/>
                <a:cs typeface="Segoe UI" panose="020B0502040204020203" pitchFamily="34" charset="0"/>
              </a:rPr>
              <a:t>73-АД19-2</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73-АД19-2</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477328"/>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Цитата дела:</a:t>
            </a: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Заключенные в течение непродолжительного периода времени (пяти дней) контракты, предметом которых является поставка одноименных товаров – компьютерного оборудования одному приобретателю, имеющему единый интерес, содержат идентичные условия, направлены на достижение единой хозяйственной цели и образую единую сделку, искусственно раздробленную.</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50112642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Актуальная позиция ВС РФ по вопросу дробления ужесточается:</a:t>
            </a:r>
          </a:p>
          <a:p>
            <a:r>
              <a:rPr lang="ru-RU" sz="2500" dirty="0" smtClean="0"/>
              <a:t>59 договоров за 18 (!) месяцев</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35024154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А45-7350</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А45-7350</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23987"/>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600" dirty="0" smtClean="0">
                <a:solidFill>
                  <a:srgbClr val="444444"/>
                </a:solidFill>
                <a:latin typeface="Segoe UI" panose="020B0502040204020203" pitchFamily="34" charset="0"/>
                <a:cs typeface="Segoe UI" panose="020B0502040204020203" pitchFamily="34" charset="0"/>
              </a:rPr>
              <a:t>25.04.2019</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Дело дошло до: </a:t>
            </a:r>
            <a:r>
              <a:rPr lang="ru-RU" sz="16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Обстоятельства: </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Заказчик заключил 59 договоров поставки продуктов питания в период с 07.06.2016 по 27.11.2017, продукты – одни и те же, видимо, с одинаковой номенклатурой (мясо, капуста, курятина, помидоры и т.п.). Сумма каждого договора – 99 тысяч рублей, при этом по части позиций цены были объективно завышенными (к примеру, говядина по 500 рублей за килограмм при рыночной 250). Контрагентами по договорам выступали 11 разных поставщиков. Одному из поставщиков недоплатили, и он пошел в суд.</a:t>
            </a:r>
          </a:p>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 удовлетворении требований поставщика отказано, ибо сделки признаны недействительными.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202196722"/>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А45-7350</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А45-7350</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231106"/>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Цитата дела:</a:t>
            </a: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Суды </a:t>
            </a:r>
            <a:r>
              <a:rPr lang="ru-RU" sz="1600" i="1" dirty="0">
                <a:solidFill>
                  <a:srgbClr val="444444"/>
                </a:solidFill>
                <a:latin typeface="Segoe UI" panose="020B0502040204020203" pitchFamily="34" charset="0"/>
                <a:cs typeface="Segoe UI" panose="020B0502040204020203" pitchFamily="34" charset="0"/>
              </a:rPr>
              <a:t>исходили из предмета договоров, периода их заключения, общей стоимости поставленных товаров и пришли к выводу, что договоры следует считать единой сделкой по поставке продуктов питания, оформленной 59 договорами поставки.</a:t>
            </a:r>
            <a:endParaRPr lang="ru-RU" sz="1600" i="1" dirty="0" smtClean="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29185096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ЗА ПРОСРОЧЕННОЕ РЕШЕНИЕ ОБ ОДОБРЕНИИ КРУПНОЙ СДЕЛКИ НУЖНО ОТКЛОНЯТЬ</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3050293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А64-3968</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А64-3968</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800767"/>
          </a:xfrm>
          <a:prstGeom prst="rect">
            <a:avLst/>
          </a:prstGeom>
        </p:spPr>
        <p:txBody>
          <a:bodyPr wrap="square">
            <a:spAutoFit/>
          </a:bodyPr>
          <a:lstStyle/>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Дата последнего решения: </a:t>
            </a:r>
            <a:r>
              <a:rPr lang="en-US" sz="1400" dirty="0" smtClean="0">
                <a:solidFill>
                  <a:srgbClr val="444444"/>
                </a:solidFill>
                <a:latin typeface="Segoe UI" panose="020B0502040204020203" pitchFamily="34" charset="0"/>
                <a:cs typeface="Segoe UI" panose="020B0502040204020203" pitchFamily="34" charset="0"/>
              </a:rPr>
              <a:t>25</a:t>
            </a:r>
            <a:r>
              <a:rPr lang="ru-RU" sz="1400" dirty="0" smtClean="0">
                <a:solidFill>
                  <a:srgbClr val="444444"/>
                </a:solidFill>
                <a:latin typeface="Segoe UI" panose="020B0502040204020203" pitchFamily="34" charset="0"/>
                <a:cs typeface="Segoe UI" panose="020B0502040204020203" pitchFamily="34" charset="0"/>
              </a:rPr>
              <a:t>.03.2019</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Дело дошло до: </a:t>
            </a:r>
            <a:r>
              <a:rPr lang="ru-RU" sz="14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Обстоятельства: </a:t>
            </a:r>
            <a:endParaRPr lang="en-US" sz="14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В мае 2018 года заказчик проводил электронный аукцион по 44-ФЗ. В составе одной из заявок (вторых частей) содержалось решение об одобрении крупной сделки, утвержденное 13.04.2015. Заказчик, руководствуясь абз.10 п.3 ст.46 </a:t>
            </a:r>
            <a:r>
              <a:rPr lang="en-US" sz="1400" dirty="0" smtClean="0">
                <a:solidFill>
                  <a:srgbClr val="444444"/>
                </a:solidFill>
                <a:latin typeface="Segoe UI" panose="020B0502040204020203" pitchFamily="34" charset="0"/>
                <a:cs typeface="Segoe UI" panose="020B0502040204020203" pitchFamily="34" charset="0"/>
              </a:rPr>
              <a:t>1</a:t>
            </a:r>
            <a:r>
              <a:rPr lang="ru-RU" sz="1400" dirty="0" smtClean="0">
                <a:solidFill>
                  <a:srgbClr val="444444"/>
                </a:solidFill>
                <a:latin typeface="Segoe UI" panose="020B0502040204020203" pitchFamily="34" charset="0"/>
                <a:cs typeface="Segoe UI" panose="020B0502040204020203" pitchFamily="34" charset="0"/>
              </a:rPr>
              <a:t>4-ФЗ в редакции закона с 03.07.2016, квалифицировал данное решение как документ, указывающий недостоверную информацию, и отклонил участника закупки. </a:t>
            </a:r>
          </a:p>
          <a:p>
            <a:pPr algn="just" defTabSz="447675">
              <a:spcBef>
                <a:spcPts val="1200"/>
              </a:spcBef>
              <a:buClr>
                <a:srgbClr val="E4465A"/>
              </a:buClr>
              <a:buSzPct val="120000"/>
            </a:pPr>
            <a:r>
              <a:rPr lang="ru-RU" sz="14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400" dirty="0" smtClean="0">
                <a:solidFill>
                  <a:srgbClr val="444444"/>
                </a:solidFill>
                <a:latin typeface="Segoe UI" panose="020B0502040204020203" pitchFamily="34" charset="0"/>
                <a:cs typeface="Segoe UI" panose="020B0502040204020203" pitchFamily="34" charset="0"/>
              </a:rPr>
              <a:t>УФАС поддержало заказчика, посчитав его действия правомерными, суды поддержали УФАС.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63993516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А64-3968</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А64-3968</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277547"/>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В представленном решении об одобрении крупной сделки срок не </a:t>
            </a:r>
            <a:r>
              <a:rPr lang="ru-RU" sz="1600" i="1" dirty="0" smtClean="0">
                <a:solidFill>
                  <a:srgbClr val="444444"/>
                </a:solidFill>
                <a:latin typeface="Segoe UI" panose="020B0502040204020203" pitchFamily="34" charset="0"/>
                <a:cs typeface="Segoe UI" panose="020B0502040204020203" pitchFamily="34" charset="0"/>
              </a:rPr>
              <a:t>указан, значит</a:t>
            </a:r>
            <a:r>
              <a:rPr lang="ru-RU" sz="1600" i="1" dirty="0">
                <a:solidFill>
                  <a:srgbClr val="444444"/>
                </a:solidFill>
                <a:latin typeface="Segoe UI" panose="020B0502040204020203" pitchFamily="34" charset="0"/>
                <a:cs typeface="Segoe UI" panose="020B0502040204020203" pitchFamily="34" charset="0"/>
              </a:rPr>
              <a:t>, данное решение действительно в течение одного года. На май 2018 </a:t>
            </a:r>
            <a:r>
              <a:rPr lang="ru-RU" sz="1600" i="1" dirty="0" smtClean="0">
                <a:solidFill>
                  <a:srgbClr val="444444"/>
                </a:solidFill>
                <a:latin typeface="Segoe UI" panose="020B0502040204020203" pitchFamily="34" charset="0"/>
                <a:cs typeface="Segoe UI" panose="020B0502040204020203" pitchFamily="34" charset="0"/>
              </a:rPr>
              <a:t>года срок </a:t>
            </a:r>
            <a:r>
              <a:rPr lang="ru-RU" sz="1600" i="1" dirty="0">
                <a:solidFill>
                  <a:srgbClr val="444444"/>
                </a:solidFill>
                <a:latin typeface="Segoe UI" panose="020B0502040204020203" pitchFamily="34" charset="0"/>
                <a:cs typeface="Segoe UI" panose="020B0502040204020203" pitchFamily="34" charset="0"/>
              </a:rPr>
              <a:t>действия решения об одобрении крупной сделки истек</a:t>
            </a:r>
            <a:r>
              <a:rPr lang="ru-RU" sz="1600" i="1" dirty="0" smtClean="0">
                <a:solidFill>
                  <a:srgbClr val="444444"/>
                </a:solidFill>
                <a:latin typeface="Segoe UI" panose="020B0502040204020203" pitchFamily="34" charset="0"/>
                <a:cs typeface="Segoe UI" panose="020B0502040204020203" pitchFamily="34" charset="0"/>
              </a:rPr>
              <a:t>.</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Суд </a:t>
            </a:r>
            <a:r>
              <a:rPr lang="ru-RU" sz="1600" i="1" dirty="0">
                <a:solidFill>
                  <a:srgbClr val="444444"/>
                </a:solidFill>
                <a:latin typeface="Segoe UI" panose="020B0502040204020203" pitchFamily="34" charset="0"/>
                <a:cs typeface="Segoe UI" panose="020B0502040204020203" pitchFamily="34" charset="0"/>
              </a:rPr>
              <a:t>пришел к выводу о том, что единая комиссия </a:t>
            </a:r>
            <a:r>
              <a:rPr lang="ru-RU" sz="1600" i="1" dirty="0" smtClean="0">
                <a:solidFill>
                  <a:srgbClr val="444444"/>
                </a:solidFill>
                <a:latin typeface="Segoe UI" panose="020B0502040204020203" pitchFamily="34" charset="0"/>
                <a:cs typeface="Segoe UI" panose="020B0502040204020203" pitchFamily="34" charset="0"/>
              </a:rPr>
              <a:t>по праву </a:t>
            </a:r>
            <a:r>
              <a:rPr lang="ru-RU" sz="1600" i="1" dirty="0">
                <a:solidFill>
                  <a:srgbClr val="444444"/>
                </a:solidFill>
                <a:latin typeface="Segoe UI" panose="020B0502040204020203" pitchFamily="34" charset="0"/>
                <a:cs typeface="Segoe UI" panose="020B0502040204020203" pitchFamily="34" charset="0"/>
              </a:rPr>
              <a:t>признала заявку общества не соответствующей требованиям, </a:t>
            </a:r>
            <a:r>
              <a:rPr lang="ru-RU" sz="1600" i="1" dirty="0" smtClean="0">
                <a:solidFill>
                  <a:srgbClr val="444444"/>
                </a:solidFill>
                <a:latin typeface="Segoe UI" panose="020B0502040204020203" pitchFamily="34" charset="0"/>
                <a:cs typeface="Segoe UI" panose="020B0502040204020203" pitchFamily="34" charset="0"/>
              </a:rPr>
              <a:t>установленным документацией </a:t>
            </a:r>
            <a:r>
              <a:rPr lang="ru-RU" sz="1600" i="1" dirty="0">
                <a:solidFill>
                  <a:srgbClr val="444444"/>
                </a:solidFill>
                <a:latin typeface="Segoe UI" panose="020B0502040204020203" pitchFamily="34" charset="0"/>
                <a:cs typeface="Segoe UI" panose="020B0502040204020203" pitchFamily="34" charset="0"/>
              </a:rPr>
              <a:t>об </a:t>
            </a:r>
            <a:r>
              <a:rPr lang="ru-RU" sz="1600" i="1" dirty="0" smtClean="0">
                <a:solidFill>
                  <a:srgbClr val="444444"/>
                </a:solidFill>
                <a:latin typeface="Segoe UI" panose="020B0502040204020203" pitchFamily="34" charset="0"/>
                <a:cs typeface="Segoe UI" panose="020B0502040204020203" pitchFamily="34" charset="0"/>
              </a:rPr>
              <a:t>аукционе.</a:t>
            </a:r>
            <a:endParaRPr lang="ru-RU" sz="1600" i="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76891675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борьба за использование «эксплуатационных» характеристик продолжается</a:t>
            </a:r>
          </a:p>
          <a:p>
            <a:r>
              <a:rPr lang="ru-RU" sz="2500" dirty="0" smtClean="0"/>
              <a:t>(актуально по меньшей мере при закупке работ по текущему ремонту)</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9488681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А75-7323</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А75-7323</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770263"/>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300" dirty="0" smtClean="0">
                <a:solidFill>
                  <a:srgbClr val="444444"/>
                </a:solidFill>
                <a:latin typeface="Segoe UI" panose="020B0502040204020203" pitchFamily="34" charset="0"/>
                <a:cs typeface="Segoe UI" panose="020B0502040204020203" pitchFamily="34" charset="0"/>
              </a:rPr>
              <a:t>13.11.2019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endParaRPr lang="en-US" sz="13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25.12.2017 заказчик разместил аукцион на выполнение работ по капремонту здания. Заказчиком были предусмотрены требования к товарам, применяемым при выполнении работ. Спорное требование заключалось в следующих характеристиках: </a:t>
            </a:r>
            <a:r>
              <a:rPr lang="ru-RU" sz="1300" dirty="0" err="1" smtClean="0">
                <a:solidFill>
                  <a:srgbClr val="444444"/>
                </a:solidFill>
                <a:latin typeface="Segoe UI" panose="020B0502040204020203" pitchFamily="34" charset="0"/>
                <a:cs typeface="Segoe UI" panose="020B0502040204020203" pitchFamily="34" charset="0"/>
              </a:rPr>
              <a:t>укрывистость</a:t>
            </a:r>
            <a:r>
              <a:rPr lang="ru-RU" sz="1300" dirty="0" smtClean="0">
                <a:solidFill>
                  <a:srgbClr val="444444"/>
                </a:solidFill>
                <a:latin typeface="Segoe UI" panose="020B0502040204020203" pitchFamily="34" charset="0"/>
                <a:cs typeface="Segoe UI" panose="020B0502040204020203" pitchFamily="34" charset="0"/>
              </a:rPr>
              <a:t> высушенной пленки, при требовании конкретного значения в диапазоне 35-70 г</a:t>
            </a:r>
            <a:r>
              <a:rPr lang="en-US" sz="1300" dirty="0" smtClean="0">
                <a:solidFill>
                  <a:srgbClr val="444444"/>
                </a:solidFill>
                <a:latin typeface="Segoe UI" panose="020B0502040204020203" pitchFamily="34" charset="0"/>
                <a:cs typeface="Segoe UI" panose="020B0502040204020203" pitchFamily="34" charset="0"/>
              </a:rPr>
              <a:t>/</a:t>
            </a:r>
            <a:r>
              <a:rPr lang="ru-RU" sz="1300" dirty="0" smtClean="0">
                <a:solidFill>
                  <a:srgbClr val="444444"/>
                </a:solidFill>
                <a:latin typeface="Segoe UI" panose="020B0502040204020203" pitchFamily="34" charset="0"/>
                <a:cs typeface="Segoe UI" panose="020B0502040204020203" pitchFamily="34" charset="0"/>
              </a:rPr>
              <a:t>м2, степень </a:t>
            </a:r>
            <a:r>
              <a:rPr lang="ru-RU" sz="1300" dirty="0" err="1" smtClean="0">
                <a:solidFill>
                  <a:srgbClr val="444444"/>
                </a:solidFill>
                <a:latin typeface="Segoe UI" panose="020B0502040204020203" pitchFamily="34" charset="0"/>
                <a:cs typeface="Segoe UI" panose="020B0502040204020203" pitchFamily="34" charset="0"/>
              </a:rPr>
              <a:t>перетира</a:t>
            </a:r>
            <a:r>
              <a:rPr lang="ru-RU" sz="1300" dirty="0" smtClean="0">
                <a:solidFill>
                  <a:srgbClr val="444444"/>
                </a:solidFill>
                <a:latin typeface="Segoe UI" panose="020B0502040204020203" pitchFamily="34" charset="0"/>
                <a:cs typeface="Segoe UI" panose="020B0502040204020203" pitchFamily="34" charset="0"/>
              </a:rPr>
              <a:t>, также при требовании конкретного значения в диапазоне 10-25 мкм.</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Участник подал жалобу в УФАС, посчитав, что заказчик ограничивает конкуренцию.</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УФАС поддержало заказчика, посчитав его действия в данной части правомерными. Суд первой инстанции частично признал решение недействительным, но не по оспариваемому доводу. Апелляция оставила решение суда первой инстанции без изменений. Кассационный же суд встал на сторону обездоленного участника, отменив решения первых двух инстанций.</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Верховный суд поддержал кассацию, признав действия заказчика незаконными.</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93485682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Свежее мнение</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761940" y="2341789"/>
            <a:ext cx="10342773" cy="3477875"/>
          </a:xfrm>
          <a:prstGeom prst="rect">
            <a:avLst/>
          </a:prstGeom>
        </p:spPr>
        <p:txBody>
          <a:bodyPr wrap="square">
            <a:spAutoFit/>
          </a:bodyPr>
          <a:lstStyle/>
          <a:p>
            <a:pPr marL="285750" lvl="2" indent="-285750" algn="just" defTabSz="447675">
              <a:buClr>
                <a:srgbClr val="E4465A"/>
              </a:buClr>
              <a:buSzPct val="120000"/>
              <a:buFontTx/>
              <a:buChar char="-"/>
            </a:pPr>
            <a:r>
              <a:rPr lang="ru-RU" sz="1600" i="1" dirty="0" smtClean="0">
                <a:solidFill>
                  <a:srgbClr val="444444"/>
                </a:solidFill>
                <a:latin typeface="Segoe UI" panose="020B0502040204020203" pitchFamily="34" charset="0"/>
                <a:cs typeface="Segoe UI" panose="020B0502040204020203" pitchFamily="34" charset="0"/>
              </a:rPr>
              <a:t>Как говорят специалисты, нормативное поле контрактной системы уже напоминает минное поле. Считаю, что настало время провести серьезную ревизию нормативных актов в этой сфере.</a:t>
            </a:r>
          </a:p>
          <a:p>
            <a:pPr marL="0" lvl="2" algn="just" defTabSz="447675">
              <a:buClr>
                <a:srgbClr val="E4465A"/>
              </a:buClr>
              <a:buSzPct val="120000"/>
            </a:pPr>
            <a:endParaRPr lang="ru-RU" sz="1600" i="1" dirty="0" smtClean="0">
              <a:solidFill>
                <a:srgbClr val="444444"/>
              </a:solidFill>
              <a:latin typeface="Segoe UI" panose="020B0502040204020203" pitchFamily="34" charset="0"/>
              <a:cs typeface="Segoe UI" panose="020B0502040204020203" pitchFamily="34" charset="0"/>
            </a:endParaRPr>
          </a:p>
          <a:p>
            <a:pPr marL="6276975" lvl="2" algn="just" defTabSz="447675">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Валентина Матвиенко, председатель СФ</a:t>
            </a:r>
            <a:endParaRPr lang="ru-RU" sz="1600" dirty="0">
              <a:solidFill>
                <a:srgbClr val="444444"/>
              </a:solidFill>
              <a:latin typeface="Segoe UI" panose="020B0502040204020203" pitchFamily="34" charset="0"/>
              <a:cs typeface="Segoe UI" panose="020B0502040204020203" pitchFamily="34" charset="0"/>
            </a:endParaRPr>
          </a:p>
          <a:p>
            <a:pPr marL="285750" lvl="2" indent="-285750" algn="just" defTabSz="447675">
              <a:buClr>
                <a:srgbClr val="E4465A"/>
              </a:buClr>
              <a:buSzPct val="120000"/>
              <a:buFontTx/>
              <a:buChar char="-"/>
            </a:pPr>
            <a:endParaRPr lang="ru-RU" sz="1600" i="1" dirty="0" smtClean="0">
              <a:solidFill>
                <a:srgbClr val="444444"/>
              </a:solidFill>
              <a:latin typeface="Segoe UI" panose="020B0502040204020203" pitchFamily="34" charset="0"/>
              <a:cs typeface="Segoe UI" panose="020B0502040204020203" pitchFamily="34" charset="0"/>
            </a:endParaRPr>
          </a:p>
          <a:p>
            <a:pPr marL="285750" lvl="2" indent="-285750" algn="just" defTabSz="447675">
              <a:buClr>
                <a:srgbClr val="E4465A"/>
              </a:buClr>
              <a:buSzPct val="120000"/>
              <a:buFontTx/>
              <a:buChar char="-"/>
            </a:pPr>
            <a:r>
              <a:rPr lang="ru-RU" sz="1600" i="1" dirty="0" smtClean="0">
                <a:solidFill>
                  <a:srgbClr val="444444"/>
                </a:solidFill>
                <a:latin typeface="Segoe UI" panose="020B0502040204020203" pitchFamily="34" charset="0"/>
                <a:cs typeface="Segoe UI" panose="020B0502040204020203" pitchFamily="34" charset="0"/>
              </a:rPr>
              <a:t>Нужен новый закон, задающий новую модель, которая должна исходить из экономических приоритетов – не цены закупки, а конечного результата. </a:t>
            </a:r>
          </a:p>
          <a:p>
            <a:pPr marL="0" lvl="2" algn="just" defTabSz="447675">
              <a:buClr>
                <a:srgbClr val="E4465A"/>
              </a:buClr>
              <a:buSzPct val="120000"/>
            </a:pPr>
            <a:endParaRPr lang="ru-RU" sz="1600" dirty="0" smtClean="0">
              <a:solidFill>
                <a:srgbClr val="444444"/>
              </a:solidFill>
              <a:latin typeface="Segoe UI" panose="020B0502040204020203" pitchFamily="34" charset="0"/>
              <a:cs typeface="Segoe UI" panose="020B0502040204020203" pitchFamily="34" charset="0"/>
            </a:endParaRPr>
          </a:p>
          <a:p>
            <a:pPr marL="6276975" lvl="2" algn="just" defTabSz="447675">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Сергей Калашников, заместитель председателя комитета СФ по экономической политике </a:t>
            </a:r>
          </a:p>
          <a:p>
            <a:pPr marL="0" lvl="2" algn="just" defTabSz="447675">
              <a:buClr>
                <a:srgbClr val="E4465A"/>
              </a:buClr>
              <a:buSzPct val="120000"/>
            </a:pPr>
            <a:endParaRPr lang="ru-RU" sz="1600" dirty="0" smtClean="0">
              <a:solidFill>
                <a:srgbClr val="444444"/>
              </a:solidFill>
              <a:latin typeface="Segoe UI" panose="020B0502040204020203" pitchFamily="34" charset="0"/>
              <a:cs typeface="Segoe UI" panose="020B0502040204020203" pitchFamily="34" charset="0"/>
            </a:endParaRPr>
          </a:p>
          <a:p>
            <a:pPr marL="0" lvl="2" algn="r" defTabSz="447675">
              <a:buClr>
                <a:srgbClr val="E4465A"/>
              </a:buClr>
              <a:buSzPct val="120000"/>
            </a:pPr>
            <a:r>
              <a:rPr lang="ru-RU" sz="1200" dirty="0" smtClean="0">
                <a:solidFill>
                  <a:srgbClr val="444444"/>
                </a:solidFill>
                <a:latin typeface="Segoe UI" panose="020B0502040204020203" pitchFamily="34" charset="0"/>
                <a:cs typeface="Segoe UI" panose="020B0502040204020203" pitchFamily="34" charset="0"/>
              </a:rPr>
              <a:t>(источник – </a:t>
            </a:r>
            <a:r>
              <a:rPr lang="ru-RU" sz="1200" dirty="0" smtClean="0">
                <a:solidFill>
                  <a:srgbClr val="444444"/>
                </a:solidFill>
                <a:latin typeface="Segoe UI" panose="020B0502040204020203" pitchFamily="34" charset="0"/>
                <a:cs typeface="Segoe UI" panose="020B0502040204020203" pitchFamily="34" charset="0"/>
                <a:hlinkClick r:id="rId3"/>
              </a:rPr>
              <a:t>ИНТЕРФАКС</a:t>
            </a:r>
            <a:r>
              <a:rPr lang="ru-RU" sz="1200" dirty="0" smtClean="0">
                <a:solidFill>
                  <a:srgbClr val="444444"/>
                </a:solidFill>
                <a:latin typeface="Segoe UI" panose="020B0502040204020203" pitchFamily="34" charset="0"/>
                <a:cs typeface="Segoe UI" panose="020B0502040204020203" pitchFamily="34" charset="0"/>
              </a:rPr>
              <a:t>)</a:t>
            </a:r>
            <a:endParaRPr lang="ru-RU" sz="1600" dirty="0" smtClean="0">
              <a:solidFill>
                <a:srgbClr val="444444"/>
              </a:solidFill>
              <a:latin typeface="Segoe UI" panose="020B0502040204020203" pitchFamily="34" charset="0"/>
              <a:cs typeface="Segoe UI" panose="020B0502040204020203" pitchFamily="34" charset="0"/>
            </a:endParaRPr>
          </a:p>
          <a:p>
            <a:pPr marL="0" lvl="2" algn="just" defTabSz="447675">
              <a:buClr>
                <a:srgbClr val="E4465A"/>
              </a:buClr>
              <a:buSzPct val="120000"/>
            </a:pPr>
            <a:endParaRPr lang="ru-RU" sz="1600" dirty="0">
              <a:solidFill>
                <a:srgbClr val="444444"/>
              </a:solidFill>
              <a:latin typeface="Segoe UI" panose="020B0502040204020203" pitchFamily="34" charset="0"/>
              <a:cs typeface="Segoe UI" panose="020B0502040204020203" pitchFamily="34" charset="0"/>
            </a:endParaRP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pic>
        <p:nvPicPr>
          <p:cNvPr id="1026" name="Picture 2" descr="Картинки по запросу совет федерации эмблема"/>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1870" y="1273743"/>
            <a:ext cx="1042914" cy="868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140262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А75-7323</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А75-7323</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170099"/>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Такое требование к описанию используемых участниками </a:t>
            </a:r>
            <a:r>
              <a:rPr lang="ru-RU" sz="1600" i="1" dirty="0" smtClean="0">
                <a:solidFill>
                  <a:srgbClr val="444444"/>
                </a:solidFill>
                <a:latin typeface="Segoe UI" panose="020B0502040204020203" pitchFamily="34" charset="0"/>
                <a:cs typeface="Segoe UI" panose="020B0502040204020203" pitchFamily="34" charset="0"/>
              </a:rPr>
              <a:t>закупки товаров</a:t>
            </a:r>
            <a:r>
              <a:rPr lang="ru-RU" sz="1600" i="1" dirty="0">
                <a:solidFill>
                  <a:srgbClr val="444444"/>
                </a:solidFill>
                <a:latin typeface="Segoe UI" panose="020B0502040204020203" pitchFamily="34" charset="0"/>
                <a:cs typeface="Segoe UI" panose="020B0502040204020203" pitchFamily="34" charset="0"/>
              </a:rPr>
              <a:t>, учитывая, что согласно положениям ГОСТ 6465-76 и ГОСТ </a:t>
            </a:r>
            <a:r>
              <a:rPr lang="ru-RU" sz="1600" i="1" dirty="0" smtClean="0">
                <a:solidFill>
                  <a:srgbClr val="444444"/>
                </a:solidFill>
                <a:latin typeface="Segoe UI" panose="020B0502040204020203" pitchFamily="34" charset="0"/>
                <a:cs typeface="Segoe UI" panose="020B0502040204020203" pitchFamily="34" charset="0"/>
              </a:rPr>
              <a:t>9980.1 данные </a:t>
            </a:r>
            <a:r>
              <a:rPr lang="ru-RU" sz="1600" i="1" dirty="0">
                <a:solidFill>
                  <a:srgbClr val="444444"/>
                </a:solidFill>
                <a:latin typeface="Segoe UI" panose="020B0502040204020203" pitchFamily="34" charset="0"/>
                <a:cs typeface="Segoe UI" panose="020B0502040204020203" pitchFamily="34" charset="0"/>
              </a:rPr>
              <a:t>показатели определяются при приемке готовой партии </a:t>
            </a:r>
            <a:r>
              <a:rPr lang="ru-RU" sz="1600" i="1" dirty="0" smtClean="0">
                <a:solidFill>
                  <a:srgbClr val="444444"/>
                </a:solidFill>
                <a:latin typeface="Segoe UI" panose="020B0502040204020203" pitchFamily="34" charset="0"/>
                <a:cs typeface="Segoe UI" panose="020B0502040204020203" pitchFamily="34" charset="0"/>
              </a:rPr>
              <a:t>товара, лишает </a:t>
            </a:r>
            <a:r>
              <a:rPr lang="ru-RU" sz="1600" i="1" dirty="0">
                <a:solidFill>
                  <a:srgbClr val="444444"/>
                </a:solidFill>
                <a:latin typeface="Segoe UI" panose="020B0502040204020203" pitchFamily="34" charset="0"/>
                <a:cs typeface="Segoe UI" panose="020B0502040204020203" pitchFamily="34" charset="0"/>
              </a:rPr>
              <a:t>их возможности указать достоверную информацию о </a:t>
            </a:r>
            <a:r>
              <a:rPr lang="ru-RU" sz="1600" i="1" dirty="0" smtClean="0">
                <a:solidFill>
                  <a:srgbClr val="444444"/>
                </a:solidFill>
                <a:latin typeface="Segoe UI" panose="020B0502040204020203" pitchFamily="34" charset="0"/>
                <a:cs typeface="Segoe UI" panose="020B0502040204020203" pitchFamily="34" charset="0"/>
              </a:rPr>
              <a:t>спорных показателях.</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Согласно пункте 3 письма ФАС России от 01.07.2016 № ИА</a:t>
            </a:r>
            <a:r>
              <a:rPr lang="en-US" sz="1600" i="1" dirty="0" smtClean="0">
                <a:solidFill>
                  <a:srgbClr val="444444"/>
                </a:solidFill>
                <a:latin typeface="Segoe UI" panose="020B0502040204020203" pitchFamily="34" charset="0"/>
                <a:cs typeface="Segoe UI" panose="020B0502040204020203" pitchFamily="34" charset="0"/>
              </a:rPr>
              <a:t>/44536/16</a:t>
            </a:r>
            <a:r>
              <a:rPr lang="ru-RU" sz="1600" i="1" dirty="0" smtClean="0">
                <a:solidFill>
                  <a:srgbClr val="444444"/>
                </a:solidFill>
                <a:latin typeface="Segoe UI" panose="020B0502040204020203" pitchFamily="34" charset="0"/>
                <a:cs typeface="Segoe UI" panose="020B0502040204020203" pitchFamily="34" charset="0"/>
              </a:rPr>
              <a:t>, требования заказчика подробно описать в заявке (любым способом) показатели, значения которых становятся известными при испытании определенной партии товара после его производства, имеют признаки ограничения доступа к участию в закупке.</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Дана ссылка на Решение ВС РФ от 09.02.2017 № АКПИ16-1287 с аналогичным выводом.</a:t>
            </a:r>
            <a:endParaRPr lang="ru-RU" sz="1600" i="1"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i="1" dirty="0" smtClean="0">
                <a:solidFill>
                  <a:srgbClr val="444444"/>
                </a:solidFill>
                <a:latin typeface="Segoe UI" panose="020B0502040204020203" pitchFamily="34" charset="0"/>
                <a:cs typeface="Segoe UI" panose="020B0502040204020203" pitchFamily="34" charset="0"/>
              </a:rPr>
              <a:t> </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74030592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Актуальная позиция ВС </a:t>
            </a:r>
            <a:r>
              <a:rPr lang="ru-RU" sz="2500" dirty="0" err="1" smtClean="0"/>
              <a:t>рф</a:t>
            </a:r>
            <a:r>
              <a:rPr lang="ru-RU" sz="2500" dirty="0" smtClean="0"/>
              <a:t> по вопросу участия субъектов </a:t>
            </a:r>
            <a:r>
              <a:rPr lang="ru-RU" sz="2500" dirty="0" err="1" smtClean="0"/>
              <a:t>усн</a:t>
            </a:r>
            <a:r>
              <a:rPr lang="ru-RU" sz="2500" dirty="0" smtClean="0"/>
              <a:t> в закупках</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96148759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А40-88142</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А40-88142</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216265"/>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en-US" sz="1300" dirty="0" smtClean="0">
                <a:solidFill>
                  <a:srgbClr val="444444"/>
                </a:solidFill>
                <a:latin typeface="Segoe UI" panose="020B0502040204020203" pitchFamily="34" charset="0"/>
                <a:cs typeface="Segoe UI" panose="020B0502040204020203" pitchFamily="34" charset="0"/>
              </a:rPr>
              <a:t>30</a:t>
            </a:r>
            <a:r>
              <a:rPr lang="ru-RU" sz="1300" dirty="0" smtClean="0">
                <a:solidFill>
                  <a:srgbClr val="444444"/>
                </a:solidFill>
                <a:latin typeface="Segoe UI" panose="020B0502040204020203" pitchFamily="34" charset="0"/>
                <a:cs typeface="Segoe UI" panose="020B0502040204020203" pitchFamily="34" charset="0"/>
              </a:rPr>
              <a:t>.05.2019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endParaRPr lang="en-US" sz="13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Заказчик проводил аукцион на поставку мебели. Заявитель подал жалобу в УФАС на то, что заказчик неправомерно включил в структуру цены контракта НДС для участника закупки, применяющего УСН: заказчик якобы должен был установить в контракте обязательное условие об уменьшении суммы, подлежащей уплате участником, использующим УСН, на размер налоговых платежей, связанных с оплатой контракта (своеобразное толкование п.2 ч.13 ст.34 44-ФЗ).</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УФАС признал жалобу обоснованной. Суды трех инстанций (Мосгорсуд, 9 ААС, АС Московского округа) поддержали мнение УФАС, оставив решение в силе. </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Верховный Суд отменил решения судов трех инстанций и встал на сторону заказчика.</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256305241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a:t>
            </a:r>
            <a:r>
              <a:rPr lang="ru-RU" sz="1600" b="1" dirty="0" smtClean="0">
                <a:latin typeface="Segoe UI" panose="020B0502040204020203" pitchFamily="34" charset="0"/>
                <a:cs typeface="Segoe UI" panose="020B0502040204020203" pitchFamily="34" charset="0"/>
              </a:rPr>
              <a:t>А40-88142</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А40-88142</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001095"/>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Любой участник закупки, в том числе освобожденный от уплаты НДС и применяющий УСН, вправе участвовать в закупке. Контракт по итогам аукциона заключается и оплачивается заказчиком по цене, предложенной участником, вне зависимости от применяемой УСН. Корректировка цены при заключении контракта не допускается в силу норм закона.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Указание заказчиком в контракте цены, включающей НДС, не свидетельствует о нарушении прав участника-УСН, поскольку не возлагает на него безусловной обязанности по исчислению и уплате НДС. В силу п.5 ст.173 НК РФ и правовой позиции КС РФ (Постановление КС РФ от 03.06.2014 № 17-П), такого рода обязанность может возникнуть лишь при выставлении налогоплательщиком по своей инициативе счета-фактуры с выделенной в нем суммой налога.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Норма, предусмотренная п.2 ч.13 ст.34, регулирует не вопрос об изменении цены контракта в зависимости от применяемой системы налогообложения, а определяет порядок осуществления расчетов в тех случаях, когда в силу закона заказчик (покупатель) должен произвести уплату налога за исполнителя (поставщика) за счет выплачиваемых ему сумм.</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02277792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Правильно формируйте требования к лицензиям, закупая услуги, для оказания которых требуется лицензия по 99-ФЗ</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17156123"/>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А73-21426/2018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А73-21426</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062377"/>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300" dirty="0" smtClean="0">
                <a:solidFill>
                  <a:srgbClr val="444444"/>
                </a:solidFill>
                <a:latin typeface="Segoe UI" panose="020B0502040204020203" pitchFamily="34" charset="0"/>
                <a:cs typeface="Segoe UI" panose="020B0502040204020203" pitchFamily="34" charset="0"/>
              </a:rPr>
              <a:t>08.11.2019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endParaRPr lang="en-US" sz="13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Заказчик проводил аукцион на оказание услуг по сбору, транспортированию и утилизации отходов 1-4 классов опасности. В составе документации было установлено требование о наличии соответствующей лицензии, были верно указаны виды работ. Однако одновременно в документации отсутствовало требование о наличии в приложении к лицензии места оказания услуг в части транспортирования при условии, что такая деятельность будет осуществляться на территории региона. Именно по этому поводу заявитель подал жалобу в УФАС.</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УФАС признал жалобу обоснованной. Суды всех инстанций, в том числе ВС РФ, поддержали позицию органа, оставив решение в силу.</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08824940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А73-21426/2018</a:t>
            </a: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А73-21426</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369880"/>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Осуществление субъектом лицензируемого вида деятельности не </a:t>
            </a:r>
            <a:r>
              <a:rPr lang="ru-RU" sz="1600" i="1" dirty="0" smtClean="0">
                <a:solidFill>
                  <a:srgbClr val="444444"/>
                </a:solidFill>
                <a:latin typeface="Segoe UI" panose="020B0502040204020203" pitchFamily="34" charset="0"/>
                <a:cs typeface="Segoe UI" panose="020B0502040204020203" pitchFamily="34" charset="0"/>
              </a:rPr>
              <a:t>по адресу</a:t>
            </a:r>
            <a:r>
              <a:rPr lang="ru-RU" sz="1600" i="1" dirty="0">
                <a:solidFill>
                  <a:srgbClr val="444444"/>
                </a:solidFill>
                <a:latin typeface="Segoe UI" panose="020B0502040204020203" pitchFamily="34" charset="0"/>
                <a:cs typeface="Segoe UI" panose="020B0502040204020203" pitchFamily="34" charset="0"/>
              </a:rPr>
              <a:t>, указанному в лицензии, является нарушением требований и </a:t>
            </a:r>
            <a:r>
              <a:rPr lang="ru-RU" sz="1600" i="1" dirty="0" smtClean="0">
                <a:solidFill>
                  <a:srgbClr val="444444"/>
                </a:solidFill>
                <a:latin typeface="Segoe UI" panose="020B0502040204020203" pitchFamily="34" charset="0"/>
                <a:cs typeface="Segoe UI" panose="020B0502040204020203" pitchFamily="34" charset="0"/>
              </a:rPr>
              <a:t>условий, предусмотренных </a:t>
            </a:r>
            <a:r>
              <a:rPr lang="ru-RU" sz="1600" i="1" dirty="0">
                <a:solidFill>
                  <a:srgbClr val="444444"/>
                </a:solidFill>
                <a:latin typeface="Segoe UI" panose="020B0502040204020203" pitchFamily="34" charset="0"/>
                <a:cs typeface="Segoe UI" panose="020B0502040204020203" pitchFamily="34" charset="0"/>
              </a:rPr>
              <a:t>такой лицензией, и свидетельствует о несоответствии </a:t>
            </a:r>
            <a:r>
              <a:rPr lang="ru-RU" sz="1600" i="1" dirty="0" smtClean="0">
                <a:solidFill>
                  <a:srgbClr val="444444"/>
                </a:solidFill>
                <a:latin typeface="Segoe UI" panose="020B0502040204020203" pitchFamily="34" charset="0"/>
                <a:cs typeface="Segoe UI" panose="020B0502040204020203" pitchFamily="34" charset="0"/>
              </a:rPr>
              <a:t>такого участника </a:t>
            </a:r>
            <a:r>
              <a:rPr lang="ru-RU" sz="1600" i="1" dirty="0">
                <a:solidFill>
                  <a:srgbClr val="444444"/>
                </a:solidFill>
                <a:latin typeface="Segoe UI" panose="020B0502040204020203" pitchFamily="34" charset="0"/>
                <a:cs typeface="Segoe UI" panose="020B0502040204020203" pitchFamily="34" charset="0"/>
              </a:rPr>
              <a:t>закупки требованиям, установленным </a:t>
            </a:r>
            <a:r>
              <a:rPr lang="ru-RU" sz="1600" i="1" dirty="0" smtClean="0">
                <a:solidFill>
                  <a:srgbClr val="444444"/>
                </a:solidFill>
                <a:latin typeface="Segoe UI" panose="020B0502040204020203" pitchFamily="34" charset="0"/>
                <a:cs typeface="Segoe UI" panose="020B0502040204020203" pitchFamily="34" charset="0"/>
              </a:rPr>
              <a:t>законодательством.</a:t>
            </a:r>
            <a:endParaRPr lang="ru-RU" sz="1600" i="1" dirty="0">
              <a:solidFill>
                <a:srgbClr val="444444"/>
              </a:solidFill>
              <a:latin typeface="Segoe UI" panose="020B0502040204020203" pitchFamily="34" charset="0"/>
              <a:cs typeface="Segoe UI" panose="020B0502040204020203" pitchFamily="34" charset="0"/>
            </a:endParaRP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Таким образом, отсутствие в аукционной документации требования </a:t>
            </a:r>
            <a:r>
              <a:rPr lang="ru-RU" sz="1600" i="1" dirty="0" smtClean="0">
                <a:solidFill>
                  <a:srgbClr val="444444"/>
                </a:solidFill>
                <a:latin typeface="Segoe UI" panose="020B0502040204020203" pitchFamily="34" charset="0"/>
                <a:cs typeface="Segoe UI" panose="020B0502040204020203" pitchFamily="34" charset="0"/>
              </a:rPr>
              <a:t>о наличии </a:t>
            </a:r>
            <a:r>
              <a:rPr lang="ru-RU" sz="1600" i="1" dirty="0">
                <a:solidFill>
                  <a:srgbClr val="444444"/>
                </a:solidFill>
                <a:latin typeface="Segoe UI" panose="020B0502040204020203" pitchFamily="34" charset="0"/>
                <a:cs typeface="Segoe UI" panose="020B0502040204020203" pitchFamily="34" charset="0"/>
              </a:rPr>
              <a:t>в приложении к лицензии </a:t>
            </a:r>
            <a:r>
              <a:rPr lang="ru-RU" sz="1600" i="1" dirty="0" smtClean="0">
                <a:solidFill>
                  <a:srgbClr val="444444"/>
                </a:solidFill>
                <a:latin typeface="Segoe UI" panose="020B0502040204020203" pitchFamily="34" charset="0"/>
                <a:cs typeface="Segoe UI" panose="020B0502040204020203" pitchFamily="34" charset="0"/>
              </a:rPr>
              <a:t>места </a:t>
            </a:r>
            <a:r>
              <a:rPr lang="ru-RU" sz="1600" i="1" dirty="0">
                <a:solidFill>
                  <a:srgbClr val="444444"/>
                </a:solidFill>
                <a:latin typeface="Segoe UI" panose="020B0502040204020203" pitchFamily="34" charset="0"/>
                <a:cs typeface="Segoe UI" panose="020B0502040204020203" pitchFamily="34" charset="0"/>
              </a:rPr>
              <a:t>оказания услуг в </a:t>
            </a:r>
            <a:r>
              <a:rPr lang="ru-RU" sz="1600" i="1" dirty="0" smtClean="0">
                <a:solidFill>
                  <a:srgbClr val="444444"/>
                </a:solidFill>
                <a:latin typeface="Segoe UI" panose="020B0502040204020203" pitchFamily="34" charset="0"/>
                <a:cs typeface="Segoe UI" panose="020B0502040204020203" pitchFamily="34" charset="0"/>
              </a:rPr>
              <a:t>части транспортирования </a:t>
            </a:r>
            <a:r>
              <a:rPr lang="ru-RU" sz="1600" i="1" dirty="0">
                <a:solidFill>
                  <a:srgbClr val="444444"/>
                </a:solidFill>
                <a:latin typeface="Segoe UI" panose="020B0502040204020203" pitchFamily="34" charset="0"/>
                <a:cs typeface="Segoe UI" panose="020B0502040204020203" pitchFamily="34" charset="0"/>
              </a:rPr>
              <a:t>может повлечь за собой необоснованный допуск </a:t>
            </a:r>
            <a:r>
              <a:rPr lang="ru-RU" sz="1600" i="1" dirty="0" smtClean="0">
                <a:solidFill>
                  <a:srgbClr val="444444"/>
                </a:solidFill>
                <a:latin typeface="Segoe UI" panose="020B0502040204020203" pitchFamily="34" charset="0"/>
                <a:cs typeface="Segoe UI" panose="020B0502040204020203" pitchFamily="34" charset="0"/>
              </a:rPr>
              <a:t>участников</a:t>
            </a:r>
            <a:r>
              <a:rPr lang="ru-RU" sz="1600" i="1" dirty="0">
                <a:solidFill>
                  <a:srgbClr val="444444"/>
                </a:solidFill>
                <a:latin typeface="Segoe UI" panose="020B0502040204020203" pitchFamily="34" charset="0"/>
                <a:cs typeface="Segoe UI" panose="020B0502040204020203" pitchFamily="34" charset="0"/>
              </a:rPr>
              <a:t>, несоответствующих установленным </a:t>
            </a:r>
            <a:r>
              <a:rPr lang="ru-RU" sz="1600" i="1" dirty="0" smtClean="0">
                <a:solidFill>
                  <a:srgbClr val="444444"/>
                </a:solidFill>
                <a:latin typeface="Segoe UI" panose="020B0502040204020203" pitchFamily="34" charset="0"/>
                <a:cs typeface="Segoe UI" panose="020B0502040204020203" pitchFamily="34" charset="0"/>
              </a:rPr>
              <a:t>законодательством требованиям</a:t>
            </a:r>
            <a:r>
              <a:rPr lang="ru-RU" sz="1600" i="1" dirty="0">
                <a:solidFill>
                  <a:srgbClr val="444444"/>
                </a:solidFill>
                <a:latin typeface="Segoe UI" panose="020B0502040204020203" pitchFamily="34" charset="0"/>
                <a:cs typeface="Segoe UI" panose="020B0502040204020203" pitchFamily="34" charset="0"/>
              </a:rPr>
              <a:t>, что противоречит целям </a:t>
            </a:r>
            <a:r>
              <a:rPr lang="ru-RU" sz="1600" i="1" dirty="0" smtClean="0">
                <a:solidFill>
                  <a:srgbClr val="444444"/>
                </a:solidFill>
                <a:latin typeface="Segoe UI" panose="020B0502040204020203" pitchFamily="34" charset="0"/>
                <a:cs typeface="Segoe UI" panose="020B0502040204020203" pitchFamily="34" charset="0"/>
              </a:rPr>
              <a:t>44-ФЗ и 135-ФЗ.</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37680731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Законен ли факторинг в 44-ФЗ?</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85149313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А27-15375</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А27-15375</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816429"/>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300" dirty="0" smtClean="0">
                <a:solidFill>
                  <a:srgbClr val="444444"/>
                </a:solidFill>
                <a:latin typeface="Segoe UI" panose="020B0502040204020203" pitchFamily="34" charset="0"/>
                <a:cs typeface="Segoe UI" panose="020B0502040204020203" pitchFamily="34" charset="0"/>
              </a:rPr>
              <a:t>11.10.2019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Верховный Суд Российской Федерации</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endParaRPr lang="en-US" sz="13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Заказчик заключил контракт с исполнителем, услуги были оказаны в полном объеме.  Оказав услуги, исполнитель заключил договор с цессионарием об уступке прав требования денежного долга (факторинга). Заказчик отказался выплачивать деньги новоявленному цессионарию, в результате чего тот подал иск в суд.</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Суд первой инстанции признал правоту заказчика, отказав в удовлетворении заявленного в иске требования, мотивируя свою позицию множеством аргументов: и п.2 ст.219 БК РФ, требующим постановки на учет бюджетного обязательства перед контрагентом, и ст.103 44-ФЗ с упоминанием о том, что Казначейством проводится проверка соответствия реквизитов платежа реквизитам, указанным в контракте, и, собственно, ч.2 ст.388 ГК РФ, говорящей, что не допускается уступка требования по обязательству, в котором личность кредитора имеет существенное значение для должника. В конечном счете договор цессии был признан недействительным.</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Однако апелляционный, кассационный и Верховный суды признали решение суда первой инстанции недействительным.</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40613388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a:t>
            </a:r>
            <a:r>
              <a:rPr lang="ru-RU" sz="1600" b="1" dirty="0" smtClean="0">
                <a:latin typeface="Segoe UI" panose="020B0502040204020203" pitchFamily="34" charset="0"/>
                <a:cs typeface="Segoe UI" panose="020B0502040204020203" pitchFamily="34" charset="0"/>
              </a:rPr>
              <a:t>А27-15375</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А27-15375</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769989"/>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Исходя из ПП ВС РФ от 21.12.2017 № 54, запрет уступки прав по договорам вследствие торгов не затрагивает требований оп денежным обязательствам. </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Перемены же подрядчика как стороны по контракту в данном случае не произошло, по договору уступки было передано только право требования оплаты, и в данном случае договор уступки не нарушает принципа адресности и целевого характера бюджетных средств.</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Ссылка заявителя жалобы на отсутствие со стороны заказчика согласия на уступку права требования является несостоятельной, поскольку для погашения задолженности в рамках ГК личность кредитора не имеет существенного значения для должника.</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946948410"/>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587240" cy="34145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Проект 809044-7</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Проект 809044-7</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38554"/>
          </a:xfrm>
          <a:prstGeom prst="rect">
            <a:avLst/>
          </a:prstGeom>
        </p:spPr>
        <p:txBody>
          <a:bodyPr wrap="square">
            <a:spAutoFit/>
          </a:bodyPr>
          <a:lstStyle/>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23.12.2019 Советом Федерации был одобрен проект о внесении изменений в 44-ФЗ.</a:t>
            </a:r>
            <a:endParaRPr lang="ru-RU" sz="1600" dirty="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56998437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r>
              <a:rPr lang="ru-RU" sz="2500" dirty="0" smtClean="0"/>
              <a:t>«Предложу то – не знаю что», </a:t>
            </a:r>
          </a:p>
          <a:p>
            <a:r>
              <a:rPr lang="ru-RU" sz="2500" dirty="0" smtClean="0"/>
              <a:t>или Достоверность сведений о товарном знаке</a:t>
            </a:r>
          </a:p>
        </p:txBody>
      </p:sp>
      <p:sp>
        <p:nvSpPr>
          <p:cNvPr id="4" name="TextBox 3"/>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5" name="TextBox 4"/>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353162201"/>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Дело А53-12991</a:t>
            </a:r>
            <a:r>
              <a:rPr lang="en-US" sz="1600" b="1" dirty="0" smtClean="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hlinkClick r:id="rId3"/>
              </a:rPr>
              <a:t>А53-12991</a:t>
            </a:r>
            <a:r>
              <a:rPr lang="en-US" altLang="ru-RU" dirty="0" smtClean="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216265"/>
          </a:xfrm>
          <a:prstGeom prst="rect">
            <a:avLst/>
          </a:prstGeom>
        </p:spPr>
        <p:txBody>
          <a:bodyPr wrap="square">
            <a:spAutoFit/>
          </a:bodyPr>
          <a:lstStyle/>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Дата последнего решения: </a:t>
            </a:r>
            <a:r>
              <a:rPr lang="ru-RU" sz="1300" dirty="0" smtClean="0">
                <a:solidFill>
                  <a:srgbClr val="444444"/>
                </a:solidFill>
                <a:latin typeface="Segoe UI" panose="020B0502040204020203" pitchFamily="34" charset="0"/>
                <a:cs typeface="Segoe UI" panose="020B0502040204020203" pitchFamily="34" charset="0"/>
              </a:rPr>
              <a:t>14.03.2019</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Дело дошло до: </a:t>
            </a:r>
            <a:r>
              <a:rPr lang="ru-RU" sz="1300" dirty="0" smtClean="0">
                <a:solidFill>
                  <a:srgbClr val="444444"/>
                </a:solidFill>
                <a:latin typeface="Segoe UI" panose="020B0502040204020203" pitchFamily="34" charset="0"/>
                <a:cs typeface="Segoe UI" panose="020B0502040204020203" pitchFamily="34" charset="0"/>
              </a:rPr>
              <a:t>АС Северо-Кавказского округа</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Обстоятельства: </a:t>
            </a:r>
            <a:endParaRPr lang="en-US" sz="1300" b="1" dirty="0" smtClean="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Заказчик проводил аукцион на поставку шин. Заявка одного из участников была отклонена на рассмотрении первых частей, ибо в составе заявки отсутствовали сведения о товарном знаке предлагаемого товара, что было расценено заказчиком как указание недостоверных сведений. Отклоненный участник пошел в УФАС.</a:t>
            </a:r>
          </a:p>
          <a:p>
            <a:pPr algn="just" defTabSz="447675">
              <a:spcBef>
                <a:spcPts val="1200"/>
              </a:spcBef>
              <a:buClr>
                <a:srgbClr val="E4465A"/>
              </a:buClr>
              <a:buSzPct val="120000"/>
            </a:pPr>
            <a:r>
              <a:rPr lang="ru-RU" sz="1300" b="1" dirty="0" smtClean="0">
                <a:solidFill>
                  <a:srgbClr val="444444"/>
                </a:solidFill>
                <a:latin typeface="Segoe UI" panose="020B0502040204020203" pitchFamily="34" charset="0"/>
                <a:cs typeface="Segoe UI" panose="020B0502040204020203" pitchFamily="34" charset="0"/>
              </a:rPr>
              <a:t>Результат:</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УФАС признало жалобу обоснованной, мотивируя тем, что предложение участника в отношении требуемых характеристик шин соответствует требованиям документации, а довод заказчика о том, что шин без товарного знака не может существовать, - отклонило.</a:t>
            </a:r>
          </a:p>
          <a:p>
            <a:pPr algn="just" defTabSz="447675">
              <a:spcBef>
                <a:spcPts val="1200"/>
              </a:spcBef>
              <a:buClr>
                <a:srgbClr val="E4465A"/>
              </a:buClr>
              <a:buSzPct val="120000"/>
            </a:pPr>
            <a:r>
              <a:rPr lang="ru-RU" sz="1300" dirty="0" smtClean="0">
                <a:solidFill>
                  <a:srgbClr val="444444"/>
                </a:solidFill>
                <a:latin typeface="Segoe UI" panose="020B0502040204020203" pitchFamily="34" charset="0"/>
                <a:cs typeface="Segoe UI" panose="020B0502040204020203" pitchFamily="34" charset="0"/>
              </a:rPr>
              <a:t>Заказчик подал в суд, и суды (АС Ростовской области, 15 ААС, АС СКО) встали на сторону заказчика.</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3903775355"/>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А53-12991</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А53-12991</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3908762"/>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При рассмотрении заявок заказчик вправе проверить достоверность представленных в заявках сведений.</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В ГОСТах на шины (требование о соответствии которым было установлено в документации), в распоряжении Минтранса России, а также в ТР ТС «О безопасности колесных транспортных средств» прямо указаны обязательные требования к маркировке шин, в частности маркировка товарным знаком. </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Суды приняли во внимание письма разных производителей и поставщиков, представленных заказчиком, согласно которым на территории ЕЭАС нет и не может быть автомобильных шин без товарного знака.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smtClean="0">
                <a:solidFill>
                  <a:srgbClr val="444444"/>
                </a:solidFill>
                <a:latin typeface="Segoe UI" panose="020B0502040204020203" pitchFamily="34" charset="0"/>
                <a:cs typeface="Segoe UI" panose="020B0502040204020203" pitchFamily="34" charset="0"/>
              </a:rPr>
              <a:t>Суды также заключили, что ПП РФ от 05.12.2011 № 1008, устанавливающее правила проведения техосмотра ТС, исключает возможность пройти техосмотр и получить диагностическую карту без указания марки автомобильных шин.</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63376336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874930" y="1655124"/>
            <a:ext cx="7210425" cy="308547"/>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745803" y="1655124"/>
            <a:ext cx="6339551" cy="246221"/>
          </a:xfrm>
          <a:prstGeom prst="rect">
            <a:avLst/>
          </a:prstGeom>
        </p:spPr>
        <p:txBody>
          <a:bodyPr wrap="square" lIns="0" tIns="0" rIns="0" bIns="0">
            <a:spAutoFit/>
          </a:bodyPr>
          <a:lstStyle/>
          <a:p>
            <a:pPr lvl="0">
              <a:spcBef>
                <a:spcPts val="1000"/>
              </a:spcBef>
            </a:pPr>
            <a:r>
              <a:rPr lang="ru-RU" sz="1600" b="1" dirty="0">
                <a:latin typeface="Segoe UI" panose="020B0502040204020203" pitchFamily="34" charset="0"/>
                <a:cs typeface="Segoe UI" panose="020B0502040204020203" pitchFamily="34" charset="0"/>
              </a:rPr>
              <a:t>Дело А53-12991</a:t>
            </a:r>
            <a:r>
              <a:rPr lang="en-US" sz="1600" b="1" dirty="0">
                <a:latin typeface="Segoe UI" panose="020B0502040204020203" pitchFamily="34" charset="0"/>
                <a:cs typeface="Segoe UI" panose="020B0502040204020203" pitchFamily="34" charset="0"/>
              </a:rPr>
              <a:t>/2018</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А53-12991</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2215991"/>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Цитаты дела:</a:t>
            </a:r>
          </a:p>
          <a:p>
            <a:pPr marL="285750" indent="-285750" algn="just" defTabSz="447675">
              <a:spcBef>
                <a:spcPts val="1200"/>
              </a:spcBef>
              <a:buClr>
                <a:srgbClr val="E4465A"/>
              </a:buClr>
              <a:buSzPct val="120000"/>
              <a:buFont typeface="Wingdings" panose="05000000000000000000" pitchFamily="2" charset="2"/>
              <a:buChar char="Ø"/>
            </a:pPr>
            <a:r>
              <a:rPr lang="ru-RU" sz="1600" i="1" dirty="0">
                <a:solidFill>
                  <a:srgbClr val="444444"/>
                </a:solidFill>
                <a:latin typeface="Segoe UI" panose="020B0502040204020203" pitchFamily="34" charset="0"/>
                <a:cs typeface="Segoe UI" panose="020B0502040204020203" pitchFamily="34" charset="0"/>
              </a:rPr>
              <a:t>При исполнении контракта заказчик будет осуществлять приемку и </a:t>
            </a:r>
            <a:r>
              <a:rPr lang="ru-RU" sz="1600" i="1" dirty="0" smtClean="0">
                <a:solidFill>
                  <a:srgbClr val="444444"/>
                </a:solidFill>
                <a:latin typeface="Segoe UI" panose="020B0502040204020203" pitchFamily="34" charset="0"/>
                <a:cs typeface="Segoe UI" panose="020B0502040204020203" pitchFamily="34" charset="0"/>
              </a:rPr>
              <a:t>проверку товара </a:t>
            </a:r>
            <a:r>
              <a:rPr lang="ru-RU" sz="1600" i="1" dirty="0">
                <a:solidFill>
                  <a:srgbClr val="444444"/>
                </a:solidFill>
                <a:latin typeface="Segoe UI" panose="020B0502040204020203" pitchFamily="34" charset="0"/>
                <a:cs typeface="Segoe UI" panose="020B0502040204020203" pitchFamily="34" charset="0"/>
              </a:rPr>
              <a:t>на соответствие товарных знаков и функциональных, технических, </a:t>
            </a:r>
            <a:r>
              <a:rPr lang="ru-RU" sz="1600" i="1" dirty="0" smtClean="0">
                <a:solidFill>
                  <a:srgbClr val="444444"/>
                </a:solidFill>
                <a:latin typeface="Segoe UI" panose="020B0502040204020203" pitchFamily="34" charset="0"/>
                <a:cs typeface="Segoe UI" panose="020B0502040204020203" pitchFamily="34" charset="0"/>
              </a:rPr>
              <a:t>качественных, эксплуатационных </a:t>
            </a:r>
            <a:r>
              <a:rPr lang="ru-RU" sz="1600" i="1" dirty="0">
                <a:solidFill>
                  <a:srgbClr val="444444"/>
                </a:solidFill>
                <a:latin typeface="Segoe UI" panose="020B0502040204020203" pitchFamily="34" charset="0"/>
                <a:cs typeface="Segoe UI" panose="020B0502040204020203" pitchFamily="34" charset="0"/>
              </a:rPr>
              <a:t>характеристик, заявленных участником закупки в заявке. В </a:t>
            </a:r>
            <a:r>
              <a:rPr lang="ru-RU" sz="1600" i="1" dirty="0" smtClean="0">
                <a:solidFill>
                  <a:srgbClr val="444444"/>
                </a:solidFill>
                <a:latin typeface="Segoe UI" panose="020B0502040204020203" pitchFamily="34" charset="0"/>
                <a:cs typeface="Segoe UI" panose="020B0502040204020203" pitchFamily="34" charset="0"/>
              </a:rPr>
              <a:t>случае несоответствия </a:t>
            </a:r>
            <a:r>
              <a:rPr lang="ru-RU" sz="1600" i="1" dirty="0">
                <a:solidFill>
                  <a:srgbClr val="444444"/>
                </a:solidFill>
                <a:latin typeface="Segoe UI" panose="020B0502040204020203" pitchFamily="34" charset="0"/>
                <a:cs typeface="Segoe UI" panose="020B0502040204020203" pitchFamily="34" charset="0"/>
              </a:rPr>
              <a:t>фактических сведений информации, предложенной в заявке </a:t>
            </a:r>
            <a:r>
              <a:rPr lang="ru-RU" sz="1600" i="1" dirty="0" smtClean="0">
                <a:solidFill>
                  <a:srgbClr val="444444"/>
                </a:solidFill>
                <a:latin typeface="Segoe UI" panose="020B0502040204020203" pitchFamily="34" charset="0"/>
                <a:cs typeface="Segoe UI" panose="020B0502040204020203" pitchFamily="34" charset="0"/>
              </a:rPr>
              <a:t>участника закупки</a:t>
            </a:r>
            <a:r>
              <a:rPr lang="ru-RU" sz="1600" i="1" dirty="0">
                <a:solidFill>
                  <a:srgbClr val="444444"/>
                </a:solidFill>
                <a:latin typeface="Segoe UI" panose="020B0502040204020203" pitchFamily="34" charset="0"/>
                <a:cs typeface="Segoe UI" panose="020B0502040204020203" pitchFamily="34" charset="0"/>
              </a:rPr>
              <a:t>, заказчик обязан отказаться от приемки данного товара (в том числе в </a:t>
            </a:r>
            <a:r>
              <a:rPr lang="ru-RU" sz="1600" i="1" dirty="0" smtClean="0">
                <a:solidFill>
                  <a:srgbClr val="444444"/>
                </a:solidFill>
                <a:latin typeface="Segoe UI" panose="020B0502040204020203" pitchFamily="34" charset="0"/>
                <a:cs typeface="Segoe UI" panose="020B0502040204020203" pitchFamily="34" charset="0"/>
              </a:rPr>
              <a:t>составе работ</a:t>
            </a:r>
            <a:r>
              <a:rPr lang="ru-RU" sz="1600" i="1" dirty="0">
                <a:solidFill>
                  <a:srgbClr val="444444"/>
                </a:solidFill>
                <a:latin typeface="Segoe UI" panose="020B0502040204020203" pitchFamily="34" charset="0"/>
                <a:cs typeface="Segoe UI" panose="020B0502040204020203" pitchFamily="34" charset="0"/>
              </a:rPr>
              <a:t>), а поставщик (подрядчик, исполнитель) будет нести ответственность </a:t>
            </a:r>
            <a:r>
              <a:rPr lang="ru-RU" sz="1600" i="1" dirty="0" smtClean="0">
                <a:solidFill>
                  <a:srgbClr val="444444"/>
                </a:solidFill>
                <a:latin typeface="Segoe UI" panose="020B0502040204020203" pitchFamily="34" charset="0"/>
                <a:cs typeface="Segoe UI" panose="020B0502040204020203" pitchFamily="34" charset="0"/>
              </a:rPr>
              <a:t>за ненадлежащее </a:t>
            </a:r>
            <a:r>
              <a:rPr lang="ru-RU" sz="1600" i="1" dirty="0">
                <a:solidFill>
                  <a:srgbClr val="444444"/>
                </a:solidFill>
                <a:latin typeface="Segoe UI" panose="020B0502040204020203" pitchFamily="34" charset="0"/>
                <a:cs typeface="Segoe UI" panose="020B0502040204020203" pitchFamily="34" charset="0"/>
              </a:rPr>
              <a:t>исполнение контракта на основании соответствующих </a:t>
            </a:r>
            <a:r>
              <a:rPr lang="ru-RU" sz="1600" i="1" dirty="0" smtClean="0">
                <a:solidFill>
                  <a:srgbClr val="444444"/>
                </a:solidFill>
                <a:latin typeface="Segoe UI" panose="020B0502040204020203" pitchFamily="34" charset="0"/>
                <a:cs typeface="Segoe UI" panose="020B0502040204020203" pitchFamily="34" charset="0"/>
              </a:rPr>
              <a:t>положений заключенного контракта.</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81111356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altLang="ru-RU" dirty="0">
                <a:cs typeface="Segoe UI" panose="020B0502040204020203" pitchFamily="34" charset="0"/>
                <a:hlinkClick r:id="rId3"/>
              </a:rPr>
              <a:t>А53-12991</a:t>
            </a:r>
            <a:r>
              <a:rPr lang="en-US" altLang="ru-RU" dirty="0">
                <a:cs typeface="Segoe UI" panose="020B0502040204020203" pitchFamily="34" charset="0"/>
                <a:hlinkClick r:id="rId3"/>
              </a:rPr>
              <a:t>/2018</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631767" y="1884589"/>
            <a:ext cx="10342773" cy="2523768"/>
          </a:xfrm>
          <a:prstGeom prst="rect">
            <a:avLst/>
          </a:prstGeom>
        </p:spPr>
        <p:txBody>
          <a:bodyPr wrap="square">
            <a:spAutoFit/>
          </a:bodyPr>
          <a:lstStyle/>
          <a:p>
            <a:pPr algn="just" defTabSz="447675">
              <a:spcBef>
                <a:spcPts val="1200"/>
              </a:spcBef>
              <a:buClr>
                <a:srgbClr val="E4465A"/>
              </a:buClr>
              <a:buSzPct val="120000"/>
            </a:pPr>
            <a:r>
              <a:rPr lang="ru-RU" sz="1600" b="1" dirty="0" smtClean="0">
                <a:solidFill>
                  <a:srgbClr val="444444"/>
                </a:solidFill>
                <a:latin typeface="Segoe UI" panose="020B0502040204020203" pitchFamily="34" charset="0"/>
                <a:cs typeface="Segoe UI" panose="020B0502040204020203" pitchFamily="34" charset="0"/>
              </a:rPr>
              <a:t>Примечание АГ:</a:t>
            </a: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Обратите внимание, что, если законодательством не установлены прямые требования к обязательному наличию у товара товарного знака, отклонение заявки на основании недостоверности представленных сведений признается ВС РФ незаконным.</a:t>
            </a:r>
          </a:p>
          <a:p>
            <a:pPr algn="just" defTabSz="447675">
              <a:spcBef>
                <a:spcPts val="1200"/>
              </a:spcBef>
              <a:buClr>
                <a:srgbClr val="E4465A"/>
              </a:buClr>
              <a:buSzPct val="120000"/>
            </a:pPr>
            <a:endParaRPr lang="ru-RU" sz="1600" dirty="0">
              <a:solidFill>
                <a:srgbClr val="444444"/>
              </a:solidFill>
              <a:latin typeface="Segoe UI" panose="020B0502040204020203" pitchFamily="34" charset="0"/>
              <a:cs typeface="Segoe UI" panose="020B0502040204020203" pitchFamily="34" charset="0"/>
            </a:endParaRPr>
          </a:p>
          <a:p>
            <a:pPr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См. дело </a:t>
            </a:r>
            <a:r>
              <a:rPr lang="ru-RU" sz="1600" dirty="0" smtClean="0">
                <a:solidFill>
                  <a:srgbClr val="444444"/>
                </a:solidFill>
                <a:latin typeface="Segoe UI" panose="020B0502040204020203" pitchFamily="34" charset="0"/>
                <a:cs typeface="Segoe UI" panose="020B0502040204020203" pitchFamily="34" charset="0"/>
                <a:hlinkClick r:id="rId4"/>
              </a:rPr>
              <a:t>А40-126847</a:t>
            </a:r>
            <a:r>
              <a:rPr lang="en-US" sz="1600" dirty="0" smtClean="0">
                <a:solidFill>
                  <a:srgbClr val="444444"/>
                </a:solidFill>
                <a:latin typeface="Segoe UI" panose="020B0502040204020203" pitchFamily="34" charset="0"/>
                <a:cs typeface="Segoe UI" panose="020B0502040204020203" pitchFamily="34" charset="0"/>
                <a:hlinkClick r:id="rId4"/>
              </a:rPr>
              <a:t>/2018</a:t>
            </a:r>
            <a:r>
              <a:rPr lang="ru-RU" sz="1600" dirty="0" smtClean="0">
                <a:solidFill>
                  <a:srgbClr val="444444"/>
                </a:solidFill>
                <a:latin typeface="Segoe UI" panose="020B0502040204020203" pitchFamily="34" charset="0"/>
                <a:cs typeface="Segoe UI" panose="020B0502040204020203" pitchFamily="34" charset="0"/>
              </a:rPr>
              <a:t>, закончившееся Определением ВС РФ от 16.09.2019 № 305-ЭС19-15694, где вывод о неправомерности отклонения при таких обстоятельствах подтвержден (а ведь закупались лекарственные препараты).</a:t>
            </a:r>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4" name="TextBox 13"/>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Пятиугольник 12"/>
          <p:cNvSpPr/>
          <p:nvPr/>
        </p:nvSpPr>
        <p:spPr bwMode="auto">
          <a:xfrm>
            <a:off x="118094" y="1036432"/>
            <a:ext cx="1513673" cy="1435323"/>
          </a:xfrm>
          <a:prstGeom prst="homePlate">
            <a:avLst>
              <a:gd name="adj" fmla="val 21141"/>
            </a:avLst>
          </a:prstGeom>
          <a:solidFill>
            <a:schemeClr val="bg1"/>
          </a:solidFill>
          <a:ln w="19050" cap="flat" cmpd="sng" algn="ctr">
            <a:solidFill>
              <a:srgbClr val="E4465A"/>
            </a:solidFill>
            <a:prstDash val="solid"/>
            <a:round/>
            <a:headEnd type="none" w="med" len="med"/>
            <a:tailEnd type="none" w="med" len="med"/>
          </a:ln>
          <a:effectLst>
            <a:outerShdw blurRad="127000" dist="63500" dir="5400000" algn="t" rotWithShape="0">
              <a:prstClr val="black">
                <a:alpha val="20000"/>
              </a:prstClr>
            </a:outerShdw>
          </a:effectLst>
          <a:extLst/>
        </p:spPr>
        <p:txBody>
          <a:bodyPr vert="vert" lIns="91420" tIns="45711" rIns="91420" bIns="45711" anchor="ctr"/>
          <a:lstStyle/>
          <a:p>
            <a:pPr algn="ctr">
              <a:lnSpc>
                <a:spcPct val="93000"/>
              </a:lnSpc>
              <a:buClr>
                <a:srgbClr val="000000"/>
              </a:buClr>
              <a:buSzPct val="100000"/>
            </a:pPr>
            <a:endParaRPr lang="ru-RU" b="1" dirty="0">
              <a:solidFill>
                <a:srgbClr val="FFFFFF"/>
              </a:solidFill>
            </a:endParaRPr>
          </a:p>
        </p:txBody>
      </p:sp>
      <p:pic>
        <p:nvPicPr>
          <p:cNvPr id="15" name="Рисунок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131" y="1156869"/>
            <a:ext cx="1090451" cy="1194445"/>
          </a:xfrm>
          <a:prstGeom prst="rect">
            <a:avLst/>
          </a:prstGeom>
        </p:spPr>
      </p:pic>
    </p:spTree>
    <p:extLst>
      <p:ext uri="{BB962C8B-B14F-4D97-AF65-F5344CB8AC3E}">
        <p14:creationId xmlns:p14="http://schemas.microsoft.com/office/powerpoint/2010/main" val="1615156226"/>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01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3154519897"/>
              </p:ext>
            </p:extLst>
          </p:nvPr>
        </p:nvGraphicFramePr>
        <p:xfrm>
          <a:off x="110831" y="850217"/>
          <a:ext cx="11919244" cy="5476609"/>
        </p:xfrm>
        <a:graphic>
          <a:graphicData uri="http://schemas.openxmlformats.org/drawingml/2006/table">
            <a:tbl>
              <a:tblPr firstRow="1" firstCol="1" bandRow="1">
                <a:tableStyleId>{5C22544A-7EE6-4342-B048-85BDC9FD1C3A}</a:tableStyleId>
              </a:tblPr>
              <a:tblGrid>
                <a:gridCol w="5005226"/>
                <a:gridCol w="4897777"/>
                <a:gridCol w="2016241"/>
              </a:tblGrid>
              <a:tr h="611457">
                <a:tc>
                  <a:txBody>
                    <a:bodyPr/>
                    <a:lstStyle/>
                    <a:p>
                      <a:pPr marL="457200" algn="ctr">
                        <a:lnSpc>
                          <a:spcPct val="107000"/>
                        </a:lnSpc>
                        <a:spcAft>
                          <a:spcPts val="0"/>
                        </a:spcAft>
                      </a:pPr>
                      <a:endParaRPr lang="ru-RU" sz="1200" dirty="0" smtClean="0">
                        <a:effectLst/>
                        <a:latin typeface="Segoe UI" panose="020B0502040204020203" pitchFamily="34" charset="0"/>
                        <a:ea typeface="Calibri" panose="020F0502020204030204" pitchFamily="34" charset="0"/>
                        <a:cs typeface="Segoe UI" panose="020B0502040204020203" pitchFamily="34" charset="0"/>
                      </a:endParaRPr>
                    </a:p>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До поправок</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endParaRPr lang="ru-RU" sz="1300" dirty="0" smtClean="0">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300" dirty="0" smtClean="0">
                          <a:effectLst/>
                          <a:latin typeface="Segoe UI" panose="020B0502040204020203" pitchFamily="34" charset="0"/>
                          <a:cs typeface="Segoe UI" panose="020B0502040204020203" pitchFamily="34" charset="0"/>
                        </a:rPr>
                        <a:t>После поправок</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0" indent="0" algn="ctr">
                        <a:lnSpc>
                          <a:spcPct val="107000"/>
                        </a:lnSpc>
                        <a:spcAft>
                          <a:spcPts val="0"/>
                        </a:spcAft>
                      </a:pPr>
                      <a:r>
                        <a:rPr lang="ru-RU" sz="1300" dirty="0" smtClean="0">
                          <a:effectLst/>
                          <a:latin typeface="Segoe UI" panose="020B0502040204020203" pitchFamily="34" charset="0"/>
                          <a:ea typeface="Calibri" panose="020F0502020204030204" pitchFamily="34" charset="0"/>
                          <a:cs typeface="Segoe UI" panose="020B0502040204020203" pitchFamily="34" charset="0"/>
                        </a:rPr>
                        <a:t>Реквизиты</a:t>
                      </a:r>
                      <a:r>
                        <a:rPr lang="ru-RU" sz="1300" baseline="0" dirty="0" smtClean="0">
                          <a:effectLst/>
                          <a:latin typeface="Segoe UI" panose="020B0502040204020203" pitchFamily="34" charset="0"/>
                          <a:ea typeface="Calibri" panose="020F0502020204030204" pitchFamily="34" charset="0"/>
                          <a:cs typeface="Segoe UI" panose="020B0502040204020203" pitchFamily="34" charset="0"/>
                        </a:rPr>
                        <a:t> корректируемой</a:t>
                      </a:r>
                      <a:r>
                        <a:rPr lang="en-US" sz="1300" baseline="0" dirty="0" smtClean="0">
                          <a:effectLst/>
                          <a:latin typeface="Segoe UI" panose="020B0502040204020203" pitchFamily="34" charset="0"/>
                          <a:ea typeface="Calibri" panose="020F0502020204030204" pitchFamily="34" charset="0"/>
                          <a:cs typeface="Segoe UI" panose="020B0502040204020203" pitchFamily="34" charset="0"/>
                        </a:rPr>
                        <a:t>/</a:t>
                      </a:r>
                      <a:r>
                        <a:rPr lang="ru-RU" sz="1300" baseline="0" dirty="0" smtClean="0">
                          <a:effectLst/>
                          <a:latin typeface="Segoe UI" panose="020B0502040204020203" pitchFamily="34" charset="0"/>
                          <a:ea typeface="Calibri" panose="020F0502020204030204" pitchFamily="34" charset="0"/>
                          <a:cs typeface="Segoe UI" panose="020B0502040204020203" pitchFamily="34" charset="0"/>
                        </a:rPr>
                        <a:t>вводимой нормы</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686943">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Оказаться</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от проведения запроса котировок можно за 2 дня до даты ОСПЗ.</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Отказаться от проведения запроса котировок можно за 1</a:t>
                      </a:r>
                      <a:r>
                        <a:rPr lang="ru-RU" sz="1200" b="0" baseline="0" dirty="0" smtClean="0">
                          <a:solidFill>
                            <a:srgbClr val="444444"/>
                          </a:solidFill>
                          <a:effectLst/>
                          <a:latin typeface="Segoe UI" panose="020B0502040204020203" pitchFamily="34" charset="0"/>
                          <a:cs typeface="Segoe UI" panose="020B0502040204020203" pitchFamily="34" charset="0"/>
                        </a:rPr>
                        <a:t> час до ОСПЗ.</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Ч.1 ст.36</a:t>
                      </a:r>
                      <a:r>
                        <a:rPr lang="ru-RU" sz="1200" b="0" baseline="0" dirty="0" smtClean="0">
                          <a:solidFill>
                            <a:srgbClr val="444444"/>
                          </a:solidFill>
                          <a:effectLst/>
                          <a:latin typeface="Segoe UI" panose="020B0502040204020203" pitchFamily="34" charset="0"/>
                          <a:cs typeface="Segoe UI" panose="020B0502040204020203" pitchFamily="34" charset="0"/>
                        </a:rPr>
                        <a:t> 44-ФЗ</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686943">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Внесение</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изменений допускается не позднее чем за 2 рабочих дня до даты ОСПЗ.</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Внесение изменений в извещение</a:t>
                      </a:r>
                      <a:r>
                        <a:rPr lang="ru-RU" sz="1200" b="0" baseline="0" dirty="0" smtClean="0">
                          <a:solidFill>
                            <a:srgbClr val="444444"/>
                          </a:solidFill>
                          <a:effectLst/>
                          <a:latin typeface="Segoe UI" panose="020B0502040204020203" pitchFamily="34" charset="0"/>
                          <a:cs typeface="Segoe UI" panose="020B0502040204020203" pitchFamily="34" charset="0"/>
                        </a:rPr>
                        <a:t> не допускается.</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Ч.4 ст.82.1 44-ФЗ</a:t>
                      </a:r>
                    </a:p>
                  </a:txBody>
                  <a:tcPr marL="39223" marR="39223" marT="0" marB="0">
                    <a:solidFill>
                      <a:srgbClr val="F2F2F2"/>
                    </a:solidFill>
                  </a:tcPr>
                </a:tc>
              </a:tr>
              <a:tr h="940938">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Запрос</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котировок может проводиться, если НМЦК не превышает 500 тыс. рублей.</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Запрос</a:t>
                      </a:r>
                      <a:r>
                        <a:rPr lang="ru-RU" sz="1200" b="0" baseline="0" dirty="0" smtClean="0">
                          <a:solidFill>
                            <a:srgbClr val="444444"/>
                          </a:solidFill>
                          <a:effectLst/>
                          <a:latin typeface="Segoe UI" panose="020B0502040204020203" pitchFamily="34" charset="0"/>
                          <a:cs typeface="Segoe UI" panose="020B0502040204020203" pitchFamily="34" charset="0"/>
                        </a:rPr>
                        <a:t> котировок может проводиться, если НМЦК не превышает 3 млн. рублей.</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indent="-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Ч.2 ст.82.1. 44-ФЗ</a:t>
                      </a: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Все,</a:t>
                      </a:r>
                      <a:r>
                        <a:rPr lang="ru-RU" sz="1200" b="0" baseline="0" dirty="0" smtClean="0">
                          <a:solidFill>
                            <a:srgbClr val="444444"/>
                          </a:solidFill>
                          <a:effectLst/>
                          <a:latin typeface="Segoe UI" panose="020B0502040204020203" pitchFamily="34" charset="0"/>
                          <a:cs typeface="Segoe UI" panose="020B0502040204020203" pitchFamily="34" charset="0"/>
                        </a:rPr>
                        <a:t> что касается проведения запроса котировок в ЭФ, «пакуется» в ст.82.1 44-ФЗ</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752750">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Соответствие </a:t>
                      </a:r>
                      <a:r>
                        <a:rPr lang="ru-RU" sz="1200" b="0" baseline="0" dirty="0" err="1" smtClean="0">
                          <a:solidFill>
                            <a:schemeClr val="tx1">
                              <a:lumMod val="75000"/>
                            </a:schemeClr>
                          </a:solidFill>
                          <a:effectLst/>
                          <a:latin typeface="Segoe UI" panose="020B0502040204020203" pitchFamily="34" charset="0"/>
                          <a:cs typeface="Segoe UI" panose="020B0502040204020203" pitchFamily="34" charset="0"/>
                        </a:rPr>
                        <a:t>спецтребованиям</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отраслевого законодательства (п.1 ч.1 ст.31) подтверждается участником декларативно.</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Соответствие </a:t>
                      </a:r>
                      <a:r>
                        <a:rPr lang="ru-RU" sz="1200" b="0" dirty="0" err="1" smtClean="0">
                          <a:solidFill>
                            <a:srgbClr val="444444"/>
                          </a:solidFill>
                          <a:effectLst/>
                          <a:latin typeface="Segoe UI" panose="020B0502040204020203" pitchFamily="34" charset="0"/>
                          <a:cs typeface="Segoe UI" panose="020B0502040204020203" pitchFamily="34" charset="0"/>
                        </a:rPr>
                        <a:t>спецтребованиям</a:t>
                      </a:r>
                      <a:r>
                        <a:rPr lang="ru-RU" sz="1200" b="0" baseline="0" dirty="0" smtClean="0">
                          <a:solidFill>
                            <a:srgbClr val="444444"/>
                          </a:solidFill>
                          <a:effectLst/>
                          <a:latin typeface="Segoe UI" panose="020B0502040204020203" pitchFamily="34" charset="0"/>
                          <a:cs typeface="Segoe UI" panose="020B0502040204020203" pitchFamily="34" charset="0"/>
                        </a:rPr>
                        <a:t> отраслевого законодательства подтверждается путем включения в состав заявки соответствующих документов.</a:t>
                      </a:r>
                      <a:endParaRPr lang="ru-RU" sz="1200" b="0" dirty="0" smtClean="0">
                        <a:solidFill>
                          <a:srgbClr val="E4465A"/>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E4465A"/>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err="1" smtClean="0">
                          <a:solidFill>
                            <a:srgbClr val="444444"/>
                          </a:solidFill>
                          <a:effectLst/>
                          <a:latin typeface="Segoe UI" panose="020B0502040204020203" pitchFamily="34" charset="0"/>
                          <a:cs typeface="Segoe UI" panose="020B0502040204020203" pitchFamily="34" charset="0"/>
                        </a:rPr>
                        <a:t>Пп</a:t>
                      </a:r>
                      <a:r>
                        <a:rPr lang="ru-RU" sz="1200" b="0" dirty="0" smtClean="0">
                          <a:solidFill>
                            <a:srgbClr val="444444"/>
                          </a:solidFill>
                          <a:effectLst/>
                          <a:latin typeface="Segoe UI" panose="020B0502040204020203" pitchFamily="34" charset="0"/>
                          <a:cs typeface="Segoe UI" panose="020B0502040204020203" pitchFamily="34" charset="0"/>
                        </a:rPr>
                        <a:t>. «д» п.1</a:t>
                      </a:r>
                      <a:r>
                        <a:rPr lang="ru-RU" sz="1200" b="0" baseline="0" dirty="0" smtClean="0">
                          <a:solidFill>
                            <a:srgbClr val="444444"/>
                          </a:solidFill>
                          <a:effectLst/>
                          <a:latin typeface="Segoe UI" panose="020B0502040204020203" pitchFamily="34" charset="0"/>
                          <a:cs typeface="Segoe UI" panose="020B0502040204020203" pitchFamily="34" charset="0"/>
                        </a:rPr>
                        <a:t> ч.5 ст.82.1 44-ФЗ</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590028">
                <a:tc>
                  <a:txBody>
                    <a:bodyPr/>
                    <a:lstStyle/>
                    <a:p>
                      <a:pPr marL="457200" algn="ctr">
                        <a:lnSpc>
                          <a:spcPct val="107000"/>
                        </a:lnSpc>
                        <a:spcAft>
                          <a:spcPts val="0"/>
                        </a:spcAft>
                      </a:pPr>
                      <a:endParaRPr lang="en-US"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Заявка</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должна содержать предложение о цене контракта.</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Заявка</a:t>
                      </a:r>
                      <a:r>
                        <a:rPr lang="ru-RU" sz="1200" b="0" baseline="0" dirty="0" smtClean="0">
                          <a:solidFill>
                            <a:srgbClr val="444444"/>
                          </a:solidFill>
                          <a:effectLst/>
                          <a:latin typeface="Segoe UI" panose="020B0502040204020203" pitchFamily="34" charset="0"/>
                          <a:cs typeface="Segoe UI" panose="020B0502040204020203" pitchFamily="34" charset="0"/>
                        </a:rPr>
                        <a:t> должна содержать предложение о цене контракта, цене единицы ТРУ и сумме цен указанных единиц (в случае </a:t>
                      </a:r>
                      <a:r>
                        <a:rPr lang="ru-RU" sz="1200" b="0" baseline="0" dirty="0" err="1" smtClean="0">
                          <a:solidFill>
                            <a:srgbClr val="444444"/>
                          </a:solidFill>
                          <a:effectLst/>
                          <a:latin typeface="Segoe UI" panose="020B0502040204020203" pitchFamily="34" charset="0"/>
                          <a:cs typeface="Segoe UI" panose="020B0502040204020203" pitchFamily="34" charset="0"/>
                        </a:rPr>
                        <a:t>безобъемной</a:t>
                      </a:r>
                      <a:r>
                        <a:rPr lang="ru-RU" sz="1200" b="0" baseline="0" dirty="0" smtClean="0">
                          <a:solidFill>
                            <a:srgbClr val="444444"/>
                          </a:solidFill>
                          <a:effectLst/>
                          <a:latin typeface="Segoe UI" panose="020B0502040204020203" pitchFamily="34" charset="0"/>
                          <a:cs typeface="Segoe UI" panose="020B0502040204020203" pitchFamily="34" charset="0"/>
                        </a:rPr>
                        <a:t> закупки)</a:t>
                      </a:r>
                      <a:endParaRPr lang="ru-RU" sz="1200" b="0" dirty="0" smtClean="0">
                        <a:solidFill>
                          <a:srgbClr val="E4465A"/>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E4465A"/>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П.3 ч.5 ст.82.1 44-ФЗ</a:t>
                      </a:r>
                    </a:p>
                  </a:txBody>
                  <a:tcPr marL="39223" marR="39223" marT="0" marB="0">
                    <a:solidFill>
                      <a:srgbClr val="F2F2F2"/>
                    </a:solidFill>
                  </a:tcPr>
                </a:tc>
              </a:tr>
              <a:tr h="1129125">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en-US" sz="1200" b="0" dirty="0" smtClean="0">
                          <a:solidFill>
                            <a:schemeClr val="tx1">
                              <a:lumMod val="75000"/>
                            </a:schemeClr>
                          </a:solidFill>
                          <a:effectLst/>
                          <a:latin typeface="Segoe UI" panose="020B0502040204020203" pitchFamily="34" charset="0"/>
                          <a:cs typeface="Segoe UI" panose="020B0502040204020203" pitchFamily="34" charset="0"/>
                        </a:rPr>
                        <a:t>[</a:t>
                      </a:r>
                      <a:r>
                        <a:rPr lang="ru-RU" sz="1200" b="0" dirty="0" smtClean="0">
                          <a:solidFill>
                            <a:schemeClr val="tx1">
                              <a:lumMod val="75000"/>
                            </a:schemeClr>
                          </a:solidFill>
                          <a:effectLst/>
                          <a:latin typeface="Segoe UI" panose="020B0502040204020203" pitchFamily="34" charset="0"/>
                          <a:cs typeface="Segoe UI" panose="020B0502040204020203" pitchFamily="34" charset="0"/>
                        </a:rPr>
                        <a:t>Особенность</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отсутствовала</a:t>
                      </a:r>
                      <a:r>
                        <a:rPr lang="en-US" sz="1200" b="0" baseline="0" dirty="0" smtClean="0">
                          <a:solidFill>
                            <a:schemeClr val="tx1">
                              <a:lumMod val="75000"/>
                            </a:schemeClr>
                          </a:solidFill>
                          <a:effectLst/>
                          <a:latin typeface="Segoe UI" panose="020B0502040204020203" pitchFamily="34" charset="0"/>
                          <a:cs typeface="Segoe UI" panose="020B0502040204020203" pitchFamily="34" charset="0"/>
                        </a:rPr>
                        <a:t>]</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Конкретные</a:t>
                      </a:r>
                      <a:r>
                        <a:rPr lang="ru-RU" sz="1200" b="0" baseline="0" dirty="0" smtClean="0">
                          <a:solidFill>
                            <a:srgbClr val="444444"/>
                          </a:solidFill>
                          <a:effectLst/>
                          <a:latin typeface="Segoe UI" panose="020B0502040204020203" pitchFamily="34" charset="0"/>
                          <a:cs typeface="Segoe UI" panose="020B0502040204020203" pitchFamily="34" charset="0"/>
                        </a:rPr>
                        <a:t> характеристики предлагаемого или используемого товара можно не прописывать в составе заявки, если в извещении указан товарный знак, и участник предлагает товар этого же товарного знака, а наименование СПТ – в случае включения в состав извещения проектной документации (при строительных закупках)</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Ч.6 ст.82.1 44-ФЗ</a:t>
                      </a: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Новые правила проведения запроса котировок</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5782260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1"/>
          <p:cNvSpPr txBox="1">
            <a:spLocks/>
          </p:cNvSpPr>
          <p:nvPr/>
        </p:nvSpPr>
        <p:spPr bwMode="auto">
          <a:xfrm>
            <a:off x="3293538" y="331791"/>
            <a:ext cx="846709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lvl1pPr algn="r" defTabSz="914400" eaLnBrk="1" hangingPunct="1">
              <a:lnSpc>
                <a:spcPct val="90000"/>
              </a:lnSpc>
              <a:buClr>
                <a:srgbClr val="000000"/>
              </a:buClr>
              <a:buSzPct val="100000"/>
              <a:buFont typeface="Times New Roman" pitchFamily="18" charset="0"/>
              <a:defRPr sz="2000" b="1" cap="all">
                <a:solidFill>
                  <a:srgbClr val="E4465A"/>
                </a:solidFill>
                <a:latin typeface="Aria"/>
                <a:ea typeface="Arial Unicode MS" pitchFamily="34" charset="-128"/>
                <a:cs typeface="Arial" panose="020B0604020202020204" pitchFamily="34" charset="0"/>
              </a:defRPr>
            </a:lvl1pPr>
            <a:lvl2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2pPr>
            <a:lvl3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3pPr>
            <a:lvl4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4pPr>
            <a:lvl5pPr algn="r">
              <a:lnSpc>
                <a:spcPct val="87000"/>
              </a:lnSpc>
              <a:buClr>
                <a:srgbClr val="000000"/>
              </a:buClr>
              <a:buSzPct val="100000"/>
              <a:buFont typeface="Times New Roman" pitchFamily="18" charset="0"/>
              <a:defRPr sz="2000" b="1">
                <a:solidFill>
                  <a:srgbClr val="E4465A"/>
                </a:solidFill>
                <a:latin typeface="Aria"/>
                <a:ea typeface="Arial Unicode MS" pitchFamily="34" charset="-128"/>
                <a:cs typeface="Arial Unicode MS" charset="0"/>
              </a:defRPr>
            </a:lvl5pPr>
            <a:lvl6pPr marL="25146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6pPr>
            <a:lvl7pPr marL="29718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7pPr>
            <a:lvl8pPr marL="34290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8pPr>
            <a:lvl9pPr marL="3886200" indent="-228600" defTabSz="449263" fontAlgn="base">
              <a:lnSpc>
                <a:spcPct val="87000"/>
              </a:lnSpc>
              <a:spcBef>
                <a:spcPct val="0"/>
              </a:spcBef>
              <a:spcAft>
                <a:spcPct val="0"/>
              </a:spcAft>
              <a:buClr>
                <a:srgbClr val="000000"/>
              </a:buClr>
              <a:buSzPct val="100000"/>
              <a:buFont typeface="Times New Roman" pitchFamily="16" charset="0"/>
              <a:defRPr>
                <a:solidFill>
                  <a:srgbClr val="000000"/>
                </a:solidFill>
                <a:latin typeface="Arial" charset="0"/>
                <a:cs typeface="Arial Unicode MS" charset="0"/>
              </a:defRPr>
            </a:lvl9pPr>
          </a:lstStyle>
          <a:p>
            <a:pPr fontAlgn="base">
              <a:spcBef>
                <a:spcPct val="0"/>
              </a:spcBef>
              <a:spcAft>
                <a:spcPct val="0"/>
              </a:spcAft>
            </a:pPr>
            <a:endParaRPr lang="ru-RU" altLang="ru-RU" dirty="0"/>
          </a:p>
        </p:txBody>
      </p:sp>
      <p:sp>
        <p:nvSpPr>
          <p:cNvPr id="10" name="Заголовок 2"/>
          <p:cNvSpPr txBox="1">
            <a:spLocks/>
          </p:cNvSpPr>
          <p:nvPr/>
        </p:nvSpPr>
        <p:spPr>
          <a:xfrm>
            <a:off x="1979085" y="2549800"/>
            <a:ext cx="8270696" cy="1080860"/>
          </a:xfrm>
          <a:prstGeom prst="rect">
            <a:avLst/>
          </a:prstGeom>
        </p:spPr>
        <p:txBody>
          <a:bodyPr/>
          <a:lstStyle>
            <a:lvl1pPr marL="0" algn="ctr" defTabSz="449263" rtl="0" eaLnBrk="1" fontAlgn="base" latinLnBrk="0" hangingPunct="0">
              <a:lnSpc>
                <a:spcPct val="90000"/>
              </a:lnSpc>
              <a:spcBef>
                <a:spcPct val="0"/>
              </a:spcBef>
              <a:spcAft>
                <a:spcPct val="0"/>
              </a:spcAft>
              <a:buNone/>
              <a:defRPr lang="ru-RU" sz="2000" b="1" kern="1200" cap="all" baseline="0" dirty="0" smtClean="0">
                <a:solidFill>
                  <a:srgbClr val="E4465A"/>
                </a:solidFill>
                <a:latin typeface="Trebuchet MS" panose="020B0603020202020204" pitchFamily="34" charset="0"/>
                <a:ea typeface="Segoe UI Black" panose="020B0A02040204020203" pitchFamily="34" charset="0"/>
                <a:cs typeface="Adobe Arabic" panose="02040503050201020203" pitchFamily="18" charset="-78"/>
              </a:defRPr>
            </a:lvl1pPr>
          </a:lstStyle>
          <a:p>
            <a:endParaRPr lang="ru-RU" sz="4000" dirty="0" smtClean="0"/>
          </a:p>
        </p:txBody>
      </p:sp>
      <p:graphicFrame>
        <p:nvGraphicFramePr>
          <p:cNvPr id="2" name="Таблица 1"/>
          <p:cNvGraphicFramePr>
            <a:graphicFrameLocks noGrp="1"/>
          </p:cNvGraphicFramePr>
          <p:nvPr>
            <p:extLst>
              <p:ext uri="{D42A27DB-BD31-4B8C-83A1-F6EECF244321}">
                <p14:modId xmlns:p14="http://schemas.microsoft.com/office/powerpoint/2010/main" val="1677399141"/>
              </p:ext>
            </p:extLst>
          </p:nvPr>
        </p:nvGraphicFramePr>
        <p:xfrm>
          <a:off x="110833" y="850216"/>
          <a:ext cx="12007274" cy="4295523"/>
        </p:xfrm>
        <a:graphic>
          <a:graphicData uri="http://schemas.openxmlformats.org/drawingml/2006/table">
            <a:tbl>
              <a:tblPr firstRow="1" firstCol="1" bandRow="1">
                <a:tableStyleId>{5C22544A-7EE6-4342-B048-85BDC9FD1C3A}</a:tableStyleId>
              </a:tblPr>
              <a:tblGrid>
                <a:gridCol w="5042192"/>
                <a:gridCol w="4933950"/>
                <a:gridCol w="2031132"/>
              </a:tblGrid>
              <a:tr h="212336">
                <a:tc>
                  <a:txBody>
                    <a:bodyPr/>
                    <a:lstStyle/>
                    <a:p>
                      <a:pPr marL="457200" algn="ctr">
                        <a:lnSpc>
                          <a:spcPct val="107000"/>
                        </a:lnSpc>
                        <a:spcAft>
                          <a:spcPts val="0"/>
                        </a:spcAft>
                      </a:pPr>
                      <a:endParaRPr lang="ru-RU" sz="1200" dirty="0" smtClean="0">
                        <a:effectLst/>
                        <a:latin typeface="Segoe UI" panose="020B0502040204020203" pitchFamily="34" charset="0"/>
                        <a:ea typeface="Calibri" panose="020F0502020204030204" pitchFamily="34" charset="0"/>
                        <a:cs typeface="Segoe UI" panose="020B0502040204020203" pitchFamily="34" charset="0"/>
                      </a:endParaRPr>
                    </a:p>
                    <a:p>
                      <a:pPr marL="457200" algn="ctr">
                        <a:lnSpc>
                          <a:spcPct val="107000"/>
                        </a:lnSpc>
                        <a:spcAft>
                          <a:spcPts val="0"/>
                        </a:spcAft>
                      </a:pPr>
                      <a:r>
                        <a:rPr lang="ru-RU" sz="1200" dirty="0" smtClean="0">
                          <a:effectLst/>
                          <a:latin typeface="Segoe UI" panose="020B0502040204020203" pitchFamily="34" charset="0"/>
                          <a:ea typeface="Calibri" panose="020F0502020204030204" pitchFamily="34" charset="0"/>
                          <a:cs typeface="Segoe UI" panose="020B0502040204020203" pitchFamily="34" charset="0"/>
                        </a:rPr>
                        <a:t>До поправок</a:t>
                      </a:r>
                      <a:endParaRPr lang="ru-RU" sz="12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457200" algn="ctr">
                        <a:lnSpc>
                          <a:spcPct val="107000"/>
                        </a:lnSpc>
                        <a:spcAft>
                          <a:spcPts val="0"/>
                        </a:spcAft>
                      </a:pPr>
                      <a:endParaRPr lang="ru-RU" sz="1300" dirty="0" smtClean="0">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300" dirty="0" smtClean="0">
                          <a:effectLst/>
                          <a:latin typeface="Segoe UI" panose="020B0502040204020203" pitchFamily="34" charset="0"/>
                          <a:cs typeface="Segoe UI" panose="020B0502040204020203" pitchFamily="34" charset="0"/>
                        </a:rPr>
                        <a:t>После поправок</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c>
                  <a:txBody>
                    <a:bodyPr/>
                    <a:lstStyle/>
                    <a:p>
                      <a:pPr marL="0" indent="0" algn="ctr">
                        <a:lnSpc>
                          <a:spcPct val="107000"/>
                        </a:lnSpc>
                        <a:spcAft>
                          <a:spcPts val="0"/>
                        </a:spcAft>
                      </a:pPr>
                      <a:r>
                        <a:rPr lang="ru-RU" sz="1300" dirty="0" smtClean="0">
                          <a:effectLst/>
                          <a:latin typeface="Segoe UI" panose="020B0502040204020203" pitchFamily="34" charset="0"/>
                          <a:ea typeface="Calibri" panose="020F0502020204030204" pitchFamily="34" charset="0"/>
                          <a:cs typeface="Segoe UI" panose="020B0502040204020203" pitchFamily="34" charset="0"/>
                        </a:rPr>
                        <a:t>Реквизиты</a:t>
                      </a:r>
                      <a:r>
                        <a:rPr lang="ru-RU" sz="1300" baseline="0" dirty="0" smtClean="0">
                          <a:effectLst/>
                          <a:latin typeface="Segoe UI" panose="020B0502040204020203" pitchFamily="34" charset="0"/>
                          <a:ea typeface="Calibri" panose="020F0502020204030204" pitchFamily="34" charset="0"/>
                          <a:cs typeface="Segoe UI" panose="020B0502040204020203" pitchFamily="34" charset="0"/>
                        </a:rPr>
                        <a:t> корректируемой</a:t>
                      </a:r>
                      <a:r>
                        <a:rPr lang="en-US" sz="1300" baseline="0" dirty="0" smtClean="0">
                          <a:effectLst/>
                          <a:latin typeface="Segoe UI" panose="020B0502040204020203" pitchFamily="34" charset="0"/>
                          <a:ea typeface="Calibri" panose="020F0502020204030204" pitchFamily="34" charset="0"/>
                          <a:cs typeface="Segoe UI" panose="020B0502040204020203" pitchFamily="34" charset="0"/>
                        </a:rPr>
                        <a:t>/</a:t>
                      </a:r>
                      <a:r>
                        <a:rPr lang="ru-RU" sz="1300" baseline="0" dirty="0" smtClean="0">
                          <a:effectLst/>
                          <a:latin typeface="Segoe UI" panose="020B0502040204020203" pitchFamily="34" charset="0"/>
                          <a:ea typeface="Calibri" panose="020F0502020204030204" pitchFamily="34" charset="0"/>
                          <a:cs typeface="Segoe UI" panose="020B0502040204020203" pitchFamily="34" charset="0"/>
                        </a:rPr>
                        <a:t>вводимой нормы</a:t>
                      </a:r>
                      <a:endParaRPr lang="ru-RU" sz="1300" dirty="0">
                        <a:effectLst/>
                        <a:latin typeface="Segoe UI" panose="020B0502040204020203" pitchFamily="34" charset="0"/>
                        <a:ea typeface="Calibri" panose="020F0502020204030204" pitchFamily="34" charset="0"/>
                        <a:cs typeface="Segoe UI" panose="020B0502040204020203" pitchFamily="34" charset="0"/>
                      </a:endParaRPr>
                    </a:p>
                  </a:txBody>
                  <a:tcPr marL="39223" marR="39223" marT="0" marB="0">
                    <a:solidFill>
                      <a:srgbClr val="0291A0"/>
                    </a:solidFill>
                  </a:tcPr>
                </a:tc>
              </a:tr>
              <a:tr h="761014">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За «проблемы» с документами и сведениями, которые размещены в </a:t>
                      </a:r>
                      <a:r>
                        <a:rPr lang="ru-RU" sz="1200" b="0" dirty="0" err="1" smtClean="0">
                          <a:solidFill>
                            <a:schemeClr val="tx1">
                              <a:lumMod val="75000"/>
                            </a:schemeClr>
                          </a:solidFill>
                          <a:effectLst/>
                          <a:latin typeface="Segoe UI" panose="020B0502040204020203" pitchFamily="34" charset="0"/>
                          <a:cs typeface="Segoe UI" panose="020B0502040204020203" pitchFamily="34" charset="0"/>
                        </a:rPr>
                        <a:t>аккредитационных</a:t>
                      </a:r>
                      <a:r>
                        <a:rPr lang="ru-RU" sz="1200" b="0" dirty="0" smtClean="0">
                          <a:solidFill>
                            <a:schemeClr val="tx1">
                              <a:lumMod val="75000"/>
                            </a:schemeClr>
                          </a:solidFill>
                          <a:effectLst/>
                          <a:latin typeface="Segoe UI" panose="020B0502040204020203" pitchFamily="34" charset="0"/>
                          <a:cs typeface="Segoe UI" panose="020B0502040204020203" pitchFamily="34" charset="0"/>
                        </a:rPr>
                        <a:t> сведениях,</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нельзя отклонять (ч.3-4 ст.82.4 44-ФЗ).</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За</a:t>
                      </a:r>
                      <a:r>
                        <a:rPr lang="ru-RU" sz="1200" b="0" baseline="0" dirty="0" smtClean="0">
                          <a:solidFill>
                            <a:srgbClr val="444444"/>
                          </a:solidFill>
                          <a:effectLst/>
                          <a:latin typeface="Segoe UI" panose="020B0502040204020203" pitchFamily="34" charset="0"/>
                          <a:cs typeface="Segoe UI" panose="020B0502040204020203" pitchFamily="34" charset="0"/>
                        </a:rPr>
                        <a:t> «проблемы» с документами и сведениями, которые размещены в </a:t>
                      </a:r>
                      <a:r>
                        <a:rPr lang="ru-RU" sz="1200" b="0" baseline="0" dirty="0" err="1" smtClean="0">
                          <a:solidFill>
                            <a:srgbClr val="444444"/>
                          </a:solidFill>
                          <a:effectLst/>
                          <a:latin typeface="Segoe UI" panose="020B0502040204020203" pitchFamily="34" charset="0"/>
                          <a:cs typeface="Segoe UI" panose="020B0502040204020203" pitchFamily="34" charset="0"/>
                        </a:rPr>
                        <a:t>аккредитационных</a:t>
                      </a:r>
                      <a:r>
                        <a:rPr lang="ru-RU" sz="1200" b="0" baseline="0" dirty="0" smtClean="0">
                          <a:solidFill>
                            <a:srgbClr val="444444"/>
                          </a:solidFill>
                          <a:effectLst/>
                          <a:latin typeface="Segoe UI" panose="020B0502040204020203" pitchFamily="34" charset="0"/>
                          <a:cs typeface="Segoe UI" panose="020B0502040204020203" pitchFamily="34" charset="0"/>
                        </a:rPr>
                        <a:t> сведениях, нужно отклонять.</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
                      </a:r>
                      <a:br>
                        <a:rPr lang="ru-RU" sz="1200" b="0" dirty="0" smtClean="0">
                          <a:solidFill>
                            <a:srgbClr val="444444"/>
                          </a:solidFill>
                          <a:effectLst/>
                          <a:latin typeface="Segoe UI" panose="020B0502040204020203" pitchFamily="34" charset="0"/>
                          <a:cs typeface="Segoe UI" panose="020B0502040204020203" pitchFamily="34" charset="0"/>
                        </a:rPr>
                      </a:br>
                      <a:r>
                        <a:rPr lang="ru-RU" sz="1200" b="0" dirty="0" smtClean="0">
                          <a:solidFill>
                            <a:srgbClr val="444444"/>
                          </a:solidFill>
                          <a:effectLst/>
                          <a:latin typeface="Segoe UI" panose="020B0502040204020203" pitchFamily="34" charset="0"/>
                          <a:cs typeface="Segoe UI" panose="020B0502040204020203" pitchFamily="34" charset="0"/>
                        </a:rPr>
                        <a:t>П.1 ч.11 ст.82.1 44-ФЗ</a:t>
                      </a:r>
                    </a:p>
                  </a:txBody>
                  <a:tcPr marL="39223" marR="39223" marT="0" marB="0">
                    <a:solidFill>
                      <a:srgbClr val="F2F2F2"/>
                    </a:solidFill>
                  </a:tcPr>
                </a:tc>
              </a:tr>
              <a:tr h="854538">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Заключение</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контракта – по статье 83.2.</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Заключение</a:t>
                      </a:r>
                      <a:r>
                        <a:rPr lang="ru-RU" sz="1200" b="0" baseline="0" dirty="0" smtClean="0">
                          <a:solidFill>
                            <a:srgbClr val="444444"/>
                          </a:solidFill>
                          <a:effectLst/>
                          <a:latin typeface="Segoe UI" panose="020B0502040204020203" pitchFamily="34" charset="0"/>
                          <a:cs typeface="Segoe UI" panose="020B0502040204020203" pitchFamily="34" charset="0"/>
                        </a:rPr>
                        <a:t> контракта – по статье 83.2, но с оговорками, а именно:</a:t>
                      </a:r>
                    </a:p>
                    <a:p>
                      <a:pPr marL="628650" indent="-171450" algn="ctr">
                        <a:lnSpc>
                          <a:spcPct val="107000"/>
                        </a:lnSpc>
                        <a:spcAft>
                          <a:spcPts val="0"/>
                        </a:spcAft>
                        <a:buFontTx/>
                        <a:buChar char="-"/>
                      </a:pPr>
                      <a:r>
                        <a:rPr lang="ru-RU" sz="1200" b="0" baseline="0" dirty="0" smtClean="0">
                          <a:solidFill>
                            <a:srgbClr val="444444"/>
                          </a:solidFill>
                          <a:effectLst/>
                          <a:latin typeface="Segoe UI" panose="020B0502040204020203" pitchFamily="34" charset="0"/>
                          <a:cs typeface="Segoe UI" panose="020B0502040204020203" pitchFamily="34" charset="0"/>
                        </a:rPr>
                        <a:t>Направление проекта контракта в ЕИС участнику – в течение 3 часов с момента размещения ППИ</a:t>
                      </a:r>
                    </a:p>
                    <a:p>
                      <a:pPr marL="628650" indent="-171450" algn="ctr">
                        <a:lnSpc>
                          <a:spcPct val="107000"/>
                        </a:lnSpc>
                        <a:spcAft>
                          <a:spcPts val="0"/>
                        </a:spcAft>
                        <a:buFontTx/>
                        <a:buChar char="-"/>
                      </a:pPr>
                      <a:r>
                        <a:rPr lang="ru-RU" sz="1200" b="0" baseline="0" dirty="0" smtClean="0">
                          <a:solidFill>
                            <a:srgbClr val="444444"/>
                          </a:solidFill>
                          <a:effectLst/>
                          <a:latin typeface="Segoe UI" panose="020B0502040204020203" pitchFamily="34" charset="0"/>
                          <a:cs typeface="Segoe UI" panose="020B0502040204020203" pitchFamily="34" charset="0"/>
                        </a:rPr>
                        <a:t>У победителя будет 1 рабочий день на подписание</a:t>
                      </a:r>
                    </a:p>
                    <a:p>
                      <a:pPr marL="628650" indent="-171450" algn="ctr">
                        <a:lnSpc>
                          <a:spcPct val="107000"/>
                        </a:lnSpc>
                        <a:spcAft>
                          <a:spcPts val="0"/>
                        </a:spcAft>
                        <a:buFontTx/>
                        <a:buChar char="-"/>
                      </a:pPr>
                      <a:r>
                        <a:rPr lang="ru-RU" sz="1200" b="0" baseline="0" dirty="0" smtClean="0">
                          <a:solidFill>
                            <a:srgbClr val="444444"/>
                          </a:solidFill>
                          <a:effectLst/>
                          <a:latin typeface="Segoe UI" panose="020B0502040204020203" pitchFamily="34" charset="0"/>
                          <a:cs typeface="Segoe UI" panose="020B0502040204020203" pitchFamily="34" charset="0"/>
                        </a:rPr>
                        <a:t>У заказчика будет 1 рабочий день на финальное подписание</a:t>
                      </a:r>
                    </a:p>
                    <a:p>
                      <a:pPr marL="628650" indent="-171450" algn="ctr">
                        <a:lnSpc>
                          <a:spcPct val="107000"/>
                        </a:lnSpc>
                        <a:spcAft>
                          <a:spcPts val="0"/>
                        </a:spcAft>
                        <a:buFontTx/>
                        <a:buChar char="-"/>
                      </a:pPr>
                      <a:r>
                        <a:rPr lang="ru-RU" sz="1200" b="0" baseline="0" dirty="0" smtClean="0">
                          <a:solidFill>
                            <a:srgbClr val="444444"/>
                          </a:solidFill>
                          <a:effectLst/>
                          <a:latin typeface="Segoe UI" panose="020B0502040204020203" pitchFamily="34" charset="0"/>
                          <a:cs typeface="Segoe UI" panose="020B0502040204020203" pitchFamily="34" charset="0"/>
                        </a:rPr>
                        <a:t>Протокол разногласий не предусмотрен</a:t>
                      </a:r>
                    </a:p>
                    <a:p>
                      <a:pPr marL="628650" indent="-171450" algn="ctr">
                        <a:lnSpc>
                          <a:spcPct val="107000"/>
                        </a:lnSpc>
                        <a:spcAft>
                          <a:spcPts val="0"/>
                        </a:spcAft>
                        <a:buFontTx/>
                        <a:buChar char="-"/>
                      </a:pPr>
                      <a:r>
                        <a:rPr lang="ru-RU" sz="1200" b="0" baseline="0" dirty="0" smtClean="0">
                          <a:solidFill>
                            <a:srgbClr val="444444"/>
                          </a:solidFill>
                          <a:effectLst/>
                          <a:latin typeface="Segoe UI" panose="020B0502040204020203" pitchFamily="34" charset="0"/>
                          <a:cs typeface="Segoe UI" panose="020B0502040204020203" pitchFamily="34" charset="0"/>
                        </a:rPr>
                        <a:t>Запретный срок – 2 рабочих дня со дня размещения ППИ, а не </a:t>
                      </a:r>
                      <a:r>
                        <a:rPr lang="en-US" sz="1200" b="0" baseline="0" dirty="0" smtClean="0">
                          <a:solidFill>
                            <a:srgbClr val="444444"/>
                          </a:solidFill>
                          <a:effectLst/>
                          <a:latin typeface="Segoe UI" panose="020B0502040204020203" pitchFamily="34" charset="0"/>
                          <a:cs typeface="Segoe UI" panose="020B0502040204020203" pitchFamily="34" charset="0"/>
                        </a:rPr>
                        <a:t>7</a:t>
                      </a:r>
                      <a:r>
                        <a:rPr lang="ru-RU" sz="1200" b="0" baseline="0" dirty="0" smtClean="0">
                          <a:solidFill>
                            <a:srgbClr val="444444"/>
                          </a:solidFill>
                          <a:effectLst/>
                          <a:latin typeface="Segoe UI" panose="020B0502040204020203" pitchFamily="34" charset="0"/>
                          <a:cs typeface="Segoe UI" panose="020B0502040204020203" pitchFamily="34" charset="0"/>
                        </a:rPr>
                        <a:t> </a:t>
                      </a:r>
                      <a:r>
                        <a:rPr lang="ru-RU" sz="1200" b="0" baseline="0" dirty="0" smtClean="0">
                          <a:solidFill>
                            <a:srgbClr val="444444"/>
                          </a:solidFill>
                          <a:effectLst/>
                          <a:latin typeface="Segoe UI" panose="020B0502040204020203" pitchFamily="34" charset="0"/>
                          <a:cs typeface="Segoe UI" panose="020B0502040204020203" pitchFamily="34" charset="0"/>
                        </a:rPr>
                        <a:t>дней, </a:t>
                      </a:r>
                      <a:r>
                        <a:rPr lang="ru-RU" sz="1200" b="0" baseline="0" dirty="0" smtClean="0">
                          <a:solidFill>
                            <a:srgbClr val="444444"/>
                          </a:solidFill>
                          <a:effectLst/>
                          <a:latin typeface="Segoe UI" panose="020B0502040204020203" pitchFamily="34" charset="0"/>
                          <a:cs typeface="Segoe UI" panose="020B0502040204020203" pitchFamily="34" charset="0"/>
                        </a:rPr>
                        <a:t>сейчас</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indent="-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indent="-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indent="-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Ч.13 ст.82.1</a:t>
                      </a:r>
                      <a:r>
                        <a:rPr lang="ru-RU" sz="1200" b="0" baseline="0" dirty="0" smtClean="0">
                          <a:solidFill>
                            <a:srgbClr val="444444"/>
                          </a:solidFill>
                          <a:effectLst/>
                          <a:latin typeface="Segoe UI" panose="020B0502040204020203" pitchFamily="34" charset="0"/>
                          <a:cs typeface="Segoe UI" panose="020B0502040204020203" pitchFamily="34" charset="0"/>
                        </a:rPr>
                        <a:t> 44-ФЗ</a:t>
                      </a:r>
                      <a:endParaRPr lang="ru-RU" sz="1200" b="0" dirty="0" smtClean="0">
                        <a:solidFill>
                          <a:srgbClr val="444444"/>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r>
              <a:tr h="566692">
                <a:tc>
                  <a:txBody>
                    <a:bodyPr/>
                    <a:lstStyle/>
                    <a:p>
                      <a:pPr marL="457200" algn="ctr">
                        <a:lnSpc>
                          <a:spcPct val="107000"/>
                        </a:lnSpc>
                        <a:spcAft>
                          <a:spcPts val="0"/>
                        </a:spcAft>
                      </a:pP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chemeClr val="tx1">
                              <a:lumMod val="75000"/>
                            </a:schemeClr>
                          </a:solidFill>
                          <a:effectLst/>
                          <a:latin typeface="Segoe UI" panose="020B0502040204020203" pitchFamily="34" charset="0"/>
                          <a:cs typeface="Segoe UI" panose="020B0502040204020203" pitchFamily="34" charset="0"/>
                        </a:rPr>
                        <a:t>При</a:t>
                      </a:r>
                      <a:r>
                        <a:rPr lang="ru-RU" sz="1200" b="0" baseline="0" dirty="0" smtClean="0">
                          <a:solidFill>
                            <a:schemeClr val="tx1">
                              <a:lumMod val="75000"/>
                            </a:schemeClr>
                          </a:solidFill>
                          <a:effectLst/>
                          <a:latin typeface="Segoe UI" panose="020B0502040204020203" pitchFamily="34" charset="0"/>
                          <a:cs typeface="Segoe UI" panose="020B0502040204020203" pitchFamily="34" charset="0"/>
                        </a:rPr>
                        <a:t> наличии одной допущенной заявки или отсутствии заявок заказчик продлевает СПЗ.</a:t>
                      </a:r>
                      <a:endParaRPr lang="ru-RU" sz="1200" b="0" dirty="0" smtClean="0">
                        <a:solidFill>
                          <a:schemeClr val="tx1">
                            <a:lumMod val="75000"/>
                          </a:schemeClr>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444444"/>
                        </a:solidFill>
                        <a:effectLst/>
                        <a:latin typeface="Segoe UI" panose="020B0502040204020203" pitchFamily="34" charset="0"/>
                        <a:cs typeface="Segoe UI" panose="020B0502040204020203" pitchFamily="34" charset="0"/>
                      </a:endParaRPr>
                    </a:p>
                    <a:p>
                      <a:pPr marL="45720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Никакого</a:t>
                      </a:r>
                      <a:r>
                        <a:rPr lang="ru-RU" sz="1200" b="0" baseline="0" dirty="0" smtClean="0">
                          <a:solidFill>
                            <a:srgbClr val="444444"/>
                          </a:solidFill>
                          <a:effectLst/>
                          <a:latin typeface="Segoe UI" panose="020B0502040204020203" pitchFamily="34" charset="0"/>
                          <a:cs typeface="Segoe UI" panose="020B0502040204020203" pitchFamily="34" charset="0"/>
                        </a:rPr>
                        <a:t> продления не предусмотрено. При наличии одной допущенной заявки контракт заключается с участником, подавшим такую заявку. При отсутствии поданных заявок возникает право на новую закупку.</a:t>
                      </a:r>
                      <a:endParaRPr lang="ru-RU" sz="1200" b="0" dirty="0" smtClean="0">
                        <a:solidFill>
                          <a:srgbClr val="E4465A"/>
                        </a:solidFill>
                        <a:effectLst/>
                        <a:latin typeface="Segoe UI" panose="020B0502040204020203" pitchFamily="34" charset="0"/>
                        <a:cs typeface="Segoe UI" panose="020B0502040204020203" pitchFamily="34" charset="0"/>
                      </a:endParaRPr>
                    </a:p>
                  </a:txBody>
                  <a:tcPr marL="39223" marR="39223" marT="0" marB="0">
                    <a:solidFill>
                      <a:srgbClr val="F2F2F2"/>
                    </a:solidFill>
                  </a:tcPr>
                </a:tc>
                <a:tc>
                  <a:txBody>
                    <a:bodyPr/>
                    <a:lstStyle/>
                    <a:p>
                      <a:pPr marL="457200" algn="ctr">
                        <a:lnSpc>
                          <a:spcPct val="107000"/>
                        </a:lnSpc>
                        <a:spcAft>
                          <a:spcPts val="0"/>
                        </a:spcAft>
                      </a:pPr>
                      <a:endParaRPr lang="ru-RU" sz="1200" b="0" dirty="0" smtClean="0">
                        <a:solidFill>
                          <a:srgbClr val="E4465A"/>
                        </a:solidFill>
                        <a:effectLst/>
                        <a:latin typeface="Segoe UI" panose="020B0502040204020203" pitchFamily="34" charset="0"/>
                        <a:cs typeface="Segoe UI" panose="020B0502040204020203" pitchFamily="34" charset="0"/>
                      </a:endParaRPr>
                    </a:p>
                    <a:p>
                      <a:pPr marL="0" indent="0" algn="ctr">
                        <a:lnSpc>
                          <a:spcPct val="107000"/>
                        </a:lnSpc>
                        <a:spcAft>
                          <a:spcPts val="0"/>
                        </a:spcAft>
                      </a:pPr>
                      <a:r>
                        <a:rPr lang="ru-RU" sz="1200" b="0" dirty="0" smtClean="0">
                          <a:solidFill>
                            <a:srgbClr val="444444"/>
                          </a:solidFill>
                          <a:effectLst/>
                          <a:latin typeface="Segoe UI" panose="020B0502040204020203" pitchFamily="34" charset="0"/>
                          <a:cs typeface="Segoe UI" panose="020B0502040204020203" pitchFamily="34" charset="0"/>
                        </a:rPr>
                        <a:t>Ч.15 ст.82.1 44-ФЗ</a:t>
                      </a:r>
                    </a:p>
                  </a:txBody>
                  <a:tcPr marL="39223" marR="39223" marT="0" marB="0">
                    <a:solidFill>
                      <a:srgbClr val="F2F2F2"/>
                    </a:solidFill>
                  </a:tcPr>
                </a:tc>
              </a:tr>
            </a:tbl>
          </a:graphicData>
        </a:graphic>
      </p:graphicFrame>
      <p:sp>
        <p:nvSpPr>
          <p:cNvPr id="6" name="Заголовок 3"/>
          <p:cNvSpPr>
            <a:spLocks noGrp="1"/>
          </p:cNvSpPr>
          <p:nvPr>
            <p:ph type="title"/>
          </p:nvPr>
        </p:nvSpPr>
        <p:spPr>
          <a:xfrm>
            <a:off x="1797979" y="0"/>
            <a:ext cx="8270696" cy="694951"/>
          </a:xfrm>
        </p:spPr>
        <p:txBody>
          <a:bodyPr>
            <a:normAutofit/>
          </a:bodyPr>
          <a:lstStyle/>
          <a:p>
            <a:r>
              <a:rPr lang="ru-RU" altLang="ru-RU" dirty="0" smtClean="0">
                <a:cs typeface="Segoe UI" panose="020B0502040204020203" pitchFamily="34" charset="0"/>
              </a:rPr>
              <a:t>Новые правила проведения запроса котировок</a:t>
            </a:r>
            <a:endParaRPr lang="ru-RU" altLang="ru-RU" dirty="0">
              <a:latin typeface="Segoe UI" panose="020B0502040204020203" pitchFamily="34" charset="0"/>
              <a:cs typeface="Segoe UI" panose="020B0502040204020203" pitchFamily="34" charset="0"/>
            </a:endParaRPr>
          </a:p>
        </p:txBody>
      </p:sp>
      <p:sp>
        <p:nvSpPr>
          <p:cNvPr id="11" name="TextBox 10"/>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2" name="TextBox 11"/>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
        <p:nvSpPr>
          <p:cNvPr id="8" name="Прямоугольник 7"/>
          <p:cNvSpPr/>
          <p:nvPr/>
        </p:nvSpPr>
        <p:spPr>
          <a:xfrm>
            <a:off x="584307" y="5317135"/>
            <a:ext cx="10342773" cy="338554"/>
          </a:xfrm>
          <a:prstGeom prst="rect">
            <a:avLst/>
          </a:prstGeom>
        </p:spPr>
        <p:txBody>
          <a:bodyPr wrap="square">
            <a:spAutoFit/>
          </a:bodyPr>
          <a:lstStyle/>
          <a:p>
            <a:pPr marL="285750" lvl="2"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Актуальность: с 1 июля 2020 года.</a:t>
            </a:r>
            <a:endParaRPr lang="ru-RU" sz="1600" dirty="0">
              <a:solidFill>
                <a:srgbClr val="444444"/>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67036962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587240" cy="34145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Согласование закупок у ЕП</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Согласование закупок</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278094"/>
          </a:xfrm>
          <a:prstGeom prst="rect">
            <a:avLst/>
          </a:prstGeom>
        </p:spPr>
        <p:txBody>
          <a:bodyPr wrap="square">
            <a:spAutoFit/>
          </a:bodyPr>
          <a:lstStyle/>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Согласование закупок у ЕП по п.25 ч.1 ст.93 44-ФЗ потребуется, если:</a:t>
            </a:r>
          </a:p>
          <a:p>
            <a:pPr marL="361950" lvl="2" indent="-3619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При проведении конкурса была подана одна заявка или допущена только одна заявка из нескольких</a:t>
            </a:r>
            <a:endParaRPr lang="en-US" sz="1600" dirty="0" smtClean="0">
              <a:solidFill>
                <a:srgbClr val="444444"/>
              </a:solidFill>
              <a:latin typeface="Segoe UI" panose="020B0502040204020203" pitchFamily="34" charset="0"/>
              <a:cs typeface="Segoe UI" panose="020B0502040204020203" pitchFamily="34" charset="0"/>
            </a:endParaRPr>
          </a:p>
          <a:p>
            <a:pPr marL="361950" lvl="2" indent="-3619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При проведении аукциона, если была подана одна заявка или допущена только одна заявка из нескольких, или если не было ни одного ценового предложения на торгах</a:t>
            </a:r>
            <a:endParaRPr lang="en-US" sz="1600" dirty="0">
              <a:solidFill>
                <a:srgbClr val="444444"/>
              </a:solidFill>
              <a:latin typeface="Segoe UI" panose="020B0502040204020203" pitchFamily="34" charset="0"/>
              <a:cs typeface="Segoe UI" panose="020B0502040204020203" pitchFamily="34" charset="0"/>
            </a:endParaRPr>
          </a:p>
          <a:p>
            <a:pPr marL="361950" lvl="2" indent="-3619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При проведении запроса предложений, если была подана одна заявка или допущена только одна заявка из нескольких </a:t>
            </a:r>
          </a:p>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Сроки: 5 рабочих дней на направления обращения + 10 рабочих дней на согласование.</a:t>
            </a:r>
          </a:p>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При этом согласование в этом случае понадобится, только если НМЦК превышает предельные размеры, которые должно установить Правительство РФ.</a:t>
            </a:r>
          </a:p>
          <a:p>
            <a:pPr marL="285750" lvl="2"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Актуальность: с 1 июля 2020 года.</a:t>
            </a:r>
          </a:p>
          <a:p>
            <a:pPr marL="0" lvl="2" algn="just" defTabSz="447675">
              <a:spcBef>
                <a:spcPts val="1200"/>
              </a:spcBef>
              <a:buClr>
                <a:srgbClr val="E4465A"/>
              </a:buClr>
              <a:buSzPct val="120000"/>
            </a:pPr>
            <a:endParaRPr lang="ru-RU" sz="1600" dirty="0" smtClean="0">
              <a:solidFill>
                <a:srgbClr val="444444"/>
              </a:solidFill>
              <a:latin typeface="Segoe UI" panose="020B0502040204020203" pitchFamily="34" charset="0"/>
              <a:cs typeface="Segoe UI" panose="020B0502040204020203" pitchFamily="34" charset="0"/>
            </a:endParaRPr>
          </a:p>
          <a:p>
            <a:pPr marL="0" lvl="2" algn="just" defTabSz="447675">
              <a:spcBef>
                <a:spcPts val="1200"/>
              </a:spcBef>
              <a:buClr>
                <a:srgbClr val="E4465A"/>
              </a:buClr>
              <a:buSzPct val="120000"/>
            </a:pPr>
            <a:endParaRPr lang="ru-RU" sz="1600"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29163764"/>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587240" cy="34145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Страна происхождения товара</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Процедурные особенности</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4062651"/>
          </a:xfrm>
          <a:prstGeom prst="rect">
            <a:avLst/>
          </a:prstGeom>
        </p:spPr>
        <p:txBody>
          <a:bodyPr wrap="square">
            <a:spAutoFit/>
          </a:bodyPr>
          <a:lstStyle/>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Возвращена обязанность участника указывать в составе заявки наименование страны происхождения товара во всех случаях, а не только при применении документов </a:t>
            </a:r>
            <a:r>
              <a:rPr lang="ru-RU" sz="1600" dirty="0" err="1" smtClean="0">
                <a:solidFill>
                  <a:srgbClr val="444444"/>
                </a:solidFill>
                <a:latin typeface="Segoe UI" panose="020B0502040204020203" pitchFamily="34" charset="0"/>
                <a:cs typeface="Segoe UI" panose="020B0502040204020203" pitchFamily="34" charset="0"/>
              </a:rPr>
              <a:t>нацрежима</a:t>
            </a:r>
            <a:r>
              <a:rPr lang="ru-RU" sz="1600" dirty="0" smtClean="0">
                <a:solidFill>
                  <a:srgbClr val="444444"/>
                </a:solidFill>
                <a:latin typeface="Segoe UI" panose="020B0502040204020203" pitchFamily="34" charset="0"/>
                <a:cs typeface="Segoe UI" panose="020B0502040204020203" pitchFamily="34" charset="0"/>
              </a:rPr>
              <a:t> при проведении закупки.</a:t>
            </a:r>
          </a:p>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За </a:t>
            </a:r>
            <a:r>
              <a:rPr lang="ru-RU" sz="1600" dirty="0" err="1" smtClean="0">
                <a:solidFill>
                  <a:srgbClr val="444444"/>
                </a:solidFill>
                <a:latin typeface="Segoe UI" panose="020B0502040204020203" pitchFamily="34" charset="0"/>
                <a:cs typeface="Segoe UI" panose="020B0502040204020203" pitchFamily="34" charset="0"/>
              </a:rPr>
              <a:t>неуказание</a:t>
            </a:r>
            <a:r>
              <a:rPr lang="ru-RU" sz="1600" dirty="0" smtClean="0">
                <a:solidFill>
                  <a:srgbClr val="444444"/>
                </a:solidFill>
                <a:latin typeface="Segoe UI" panose="020B0502040204020203" pitchFamily="34" charset="0"/>
                <a:cs typeface="Segoe UI" panose="020B0502040204020203" pitchFamily="34" charset="0"/>
              </a:rPr>
              <a:t> этих сведений – отклонение, но положения закона, предусматривающие присвоение заявке статуса содержащей предложение иностранных товаров, если во второй части не будет документов, предусмотренных НПА </a:t>
            </a:r>
            <a:r>
              <a:rPr lang="ru-RU" sz="1600" dirty="0" err="1" smtClean="0">
                <a:solidFill>
                  <a:srgbClr val="444444"/>
                </a:solidFill>
                <a:latin typeface="Segoe UI" panose="020B0502040204020203" pitchFamily="34" charset="0"/>
                <a:cs typeface="Segoe UI" panose="020B0502040204020203" pitchFamily="34" charset="0"/>
              </a:rPr>
              <a:t>нацрежима</a:t>
            </a:r>
            <a:r>
              <a:rPr lang="ru-RU" sz="1600" dirty="0" smtClean="0">
                <a:solidFill>
                  <a:srgbClr val="444444"/>
                </a:solidFill>
                <a:latin typeface="Segoe UI" panose="020B0502040204020203" pitchFamily="34" charset="0"/>
                <a:cs typeface="Segoe UI" panose="020B0502040204020203" pitchFamily="34" charset="0"/>
              </a:rPr>
              <a:t>, остались</a:t>
            </a:r>
            <a:r>
              <a:rPr lang="ru-RU" sz="1600" smtClean="0">
                <a:solidFill>
                  <a:srgbClr val="444444"/>
                </a:solidFill>
                <a:latin typeface="Segoe UI" panose="020B0502040204020203" pitchFamily="34" charset="0"/>
                <a:cs typeface="Segoe UI" panose="020B0502040204020203" pitchFamily="34" charset="0"/>
              </a:rPr>
              <a:t>. </a:t>
            </a:r>
            <a:endParaRPr lang="ru-RU" sz="1600" dirty="0" smtClean="0">
              <a:solidFill>
                <a:srgbClr val="444444"/>
              </a:solidFill>
              <a:latin typeface="Segoe UI" panose="020B0502040204020203" pitchFamily="34" charset="0"/>
              <a:cs typeface="Segoe UI" panose="020B0502040204020203" pitchFamily="34" charset="0"/>
            </a:endParaRPr>
          </a:p>
          <a:p>
            <a:pPr marL="285750" lvl="2" indent="-285750" algn="just" defTabSz="447675">
              <a:spcBef>
                <a:spcPts val="1200"/>
              </a:spcBef>
              <a:buClr>
                <a:srgbClr val="E4465A"/>
              </a:buClr>
              <a:buSzPct val="120000"/>
              <a:buFont typeface="Wingdings" panose="05000000000000000000" pitchFamily="2" charset="2"/>
              <a:buChar char="Ø"/>
            </a:pPr>
            <a:r>
              <a:rPr lang="ru-RU" sz="1600" dirty="0" smtClean="0">
                <a:solidFill>
                  <a:srgbClr val="444444"/>
                </a:solidFill>
                <a:latin typeface="Segoe UI" panose="020B0502040204020203" pitchFamily="34" charset="0"/>
                <a:cs typeface="Segoe UI" panose="020B0502040204020203" pitchFamily="34" charset="0"/>
              </a:rPr>
              <a:t>Актуальность: с 1 января 2020 года</a:t>
            </a:r>
          </a:p>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Вновь намудрили с запросом котировок:</a:t>
            </a:r>
          </a:p>
          <a:p>
            <a:pPr marL="285750" lvl="2"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С 1 июля 2020 года, при проведении ЗК, страну происхождения в составе заявки необходимо указывать в соответствии с ОКСМ </a:t>
            </a:r>
            <a:r>
              <a:rPr lang="ru-RU" sz="1600" dirty="0">
                <a:solidFill>
                  <a:srgbClr val="444444"/>
                </a:solidFill>
                <a:latin typeface="Segoe UI" panose="020B0502040204020203" pitchFamily="34" charset="0"/>
                <a:cs typeface="Segoe UI" panose="020B0502040204020203" pitchFamily="34" charset="0"/>
              </a:rPr>
              <a:t>(</a:t>
            </a:r>
            <a:r>
              <a:rPr lang="ru-RU" sz="1600" dirty="0" err="1">
                <a:solidFill>
                  <a:srgbClr val="444444"/>
                </a:solidFill>
                <a:latin typeface="Segoe UI" panose="020B0502040204020203" pitchFamily="34" charset="0"/>
                <a:cs typeface="Segoe UI" panose="020B0502040204020203" pitchFamily="34" charset="0"/>
              </a:rPr>
              <a:t>пп</a:t>
            </a:r>
            <a:r>
              <a:rPr lang="ru-RU" sz="1600" dirty="0">
                <a:solidFill>
                  <a:srgbClr val="444444"/>
                </a:solidFill>
                <a:latin typeface="Segoe UI" panose="020B0502040204020203" pitchFamily="34" charset="0"/>
                <a:cs typeface="Segoe UI" panose="020B0502040204020203" pitchFamily="34" charset="0"/>
              </a:rPr>
              <a:t> «б». п.2 ч.5 ст.82.1 44-ФЗ в будущей </a:t>
            </a:r>
            <a:r>
              <a:rPr lang="ru-RU" sz="1600" dirty="0" smtClean="0">
                <a:solidFill>
                  <a:srgbClr val="444444"/>
                </a:solidFill>
                <a:latin typeface="Segoe UI" panose="020B0502040204020203" pitchFamily="34" charset="0"/>
                <a:cs typeface="Segoe UI" panose="020B0502040204020203" pitchFamily="34" charset="0"/>
              </a:rPr>
              <a:t>редакции). Требований об указании СПТ в соответствии с ОКСМ для других способов не предусмотрено.</a:t>
            </a:r>
          </a:p>
          <a:p>
            <a:pPr marL="285750" lvl="2"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С 1 января 2020 года до 1 июля 2020 года участник закупки обязан указывать страну происхождения товара только при применении документов </a:t>
            </a:r>
            <a:r>
              <a:rPr lang="ru-RU" sz="1600" dirty="0" err="1" smtClean="0">
                <a:solidFill>
                  <a:srgbClr val="444444"/>
                </a:solidFill>
                <a:latin typeface="Segoe UI" panose="020B0502040204020203" pitchFamily="34" charset="0"/>
                <a:cs typeface="Segoe UI" panose="020B0502040204020203" pitchFamily="34" charset="0"/>
              </a:rPr>
              <a:t>нацрежима</a:t>
            </a:r>
            <a:r>
              <a:rPr lang="ru-RU" sz="1600" dirty="0" smtClean="0">
                <a:solidFill>
                  <a:srgbClr val="444444"/>
                </a:solidFill>
                <a:latin typeface="Segoe UI" panose="020B0502040204020203" pitchFamily="34" charset="0"/>
                <a:cs typeface="Segoe UI" panose="020B0502040204020203" pitchFamily="34" charset="0"/>
              </a:rPr>
              <a:t>. Положения статьи 82.3 44-ФЗ в период с 01.01.2020 до 01.07.2020 не изменены.</a:t>
            </a: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147160188"/>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655124"/>
            <a:ext cx="4587240" cy="341458"/>
          </a:xfrm>
          <a:prstGeom prst="rect">
            <a:avLst/>
          </a:prstGeom>
          <a:solidFill>
            <a:srgbClr val="DBE1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0" name="Стрелка: пятиугольник 6"/>
          <p:cNvSpPr/>
          <p:nvPr/>
        </p:nvSpPr>
        <p:spPr>
          <a:xfrm rot="5400000">
            <a:off x="-32043" y="1138854"/>
            <a:ext cx="1604862" cy="820057"/>
          </a:xfrm>
          <a:prstGeom prst="homePlate">
            <a:avLst>
              <a:gd name="adj" fmla="val 17496"/>
            </a:avLst>
          </a:prstGeom>
          <a:solidFill>
            <a:srgbClr val="E44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Segoe UI" panose="020B0502040204020203" pitchFamily="34" charset="0"/>
            </a:endParaRPr>
          </a:p>
        </p:txBody>
      </p:sp>
      <p:sp>
        <p:nvSpPr>
          <p:cNvPr id="11" name="Прямоугольник 10"/>
          <p:cNvSpPr/>
          <p:nvPr/>
        </p:nvSpPr>
        <p:spPr>
          <a:xfrm>
            <a:off x="1413798" y="1717450"/>
            <a:ext cx="4436496" cy="246221"/>
          </a:xfrm>
          <a:prstGeom prst="rect">
            <a:avLst/>
          </a:prstGeom>
        </p:spPr>
        <p:txBody>
          <a:bodyPr wrap="square" lIns="0" tIns="0" rIns="0" bIns="0">
            <a:spAutoFit/>
          </a:bodyPr>
          <a:lstStyle/>
          <a:p>
            <a:pPr lvl="0">
              <a:spcBef>
                <a:spcPts val="1000"/>
              </a:spcBef>
            </a:pPr>
            <a:r>
              <a:rPr lang="ru-RU" sz="1600" b="1" dirty="0" smtClean="0">
                <a:latin typeface="Segoe UI" panose="020B0502040204020203" pitchFamily="34" charset="0"/>
                <a:cs typeface="Segoe UI" panose="020B0502040204020203" pitchFamily="34" charset="0"/>
              </a:rPr>
              <a:t>ПП РФ от 05.11.2019 № 1400</a:t>
            </a:r>
            <a:endParaRPr lang="ru-RU" sz="1600" b="1" dirty="0">
              <a:latin typeface="Segoe UI" panose="020B0502040204020203" pitchFamily="34" charset="0"/>
              <a:cs typeface="Segoe UI" panose="020B0502040204020203" pitchFamily="34" charset="0"/>
            </a:endParaRPr>
          </a:p>
        </p:txBody>
      </p:sp>
      <p:sp>
        <p:nvSpPr>
          <p:cNvPr id="4" name="Заголовок 3"/>
          <p:cNvSpPr>
            <a:spLocks noGrp="1"/>
          </p:cNvSpPr>
          <p:nvPr>
            <p:ph type="title"/>
          </p:nvPr>
        </p:nvSpPr>
        <p:spPr/>
        <p:txBody>
          <a:bodyPr>
            <a:normAutofit/>
          </a:bodyPr>
          <a:lstStyle/>
          <a:p>
            <a:r>
              <a:rPr lang="ru-RU" altLang="ru-RU" dirty="0" smtClean="0">
                <a:cs typeface="Segoe UI" panose="020B0502040204020203" pitchFamily="34" charset="0"/>
              </a:rPr>
              <a:t>Размещение информации в РК</a:t>
            </a:r>
            <a:endParaRPr lang="ru-RU" altLang="ru-RU" dirty="0">
              <a:latin typeface="Segoe UI" panose="020B0502040204020203" pitchFamily="34" charset="0"/>
              <a:cs typeface="Segoe UI" panose="020B0502040204020203" pitchFamily="34" charset="0"/>
            </a:endParaRPr>
          </a:p>
        </p:txBody>
      </p:sp>
      <p:sp>
        <p:nvSpPr>
          <p:cNvPr id="2" name="Прямоугольник 1"/>
          <p:cNvSpPr/>
          <p:nvPr/>
        </p:nvSpPr>
        <p:spPr>
          <a:xfrm>
            <a:off x="1413797" y="2351314"/>
            <a:ext cx="10342773" cy="1785104"/>
          </a:xfrm>
          <a:prstGeom prst="rect">
            <a:avLst/>
          </a:prstGeom>
        </p:spPr>
        <p:txBody>
          <a:bodyPr wrap="square">
            <a:spAutoFit/>
          </a:bodyPr>
          <a:lstStyle/>
          <a:p>
            <a:pPr marL="0" lvl="2" algn="just" defTabSz="447675">
              <a:spcBef>
                <a:spcPts val="1200"/>
              </a:spcBef>
              <a:buClr>
                <a:srgbClr val="E4465A"/>
              </a:buClr>
              <a:buSzPct val="120000"/>
            </a:pPr>
            <a:r>
              <a:rPr lang="ru-RU" sz="1600" dirty="0" smtClean="0">
                <a:solidFill>
                  <a:srgbClr val="444444"/>
                </a:solidFill>
                <a:latin typeface="Segoe UI" panose="020B0502040204020203" pitchFamily="34" charset="0"/>
                <a:cs typeface="Segoe UI" panose="020B0502040204020203" pitchFamily="34" charset="0"/>
              </a:rPr>
              <a:t>С 1 января 2020 года необходимо указывать в реестре контрактов:</a:t>
            </a:r>
          </a:p>
          <a:p>
            <a:pPr marL="285750" lvl="2"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Сведения о стране происхождения товара при заключении контракта (при исполнении – нужно уже сейчас), если при проведении закупки применялся </a:t>
            </a:r>
            <a:r>
              <a:rPr lang="ru-RU" sz="1600" dirty="0" err="1" smtClean="0">
                <a:solidFill>
                  <a:srgbClr val="444444"/>
                </a:solidFill>
                <a:latin typeface="Segoe UI" panose="020B0502040204020203" pitchFamily="34" charset="0"/>
                <a:cs typeface="Segoe UI" panose="020B0502040204020203" pitchFamily="34" charset="0"/>
              </a:rPr>
              <a:t>нацрежим</a:t>
            </a:r>
            <a:endParaRPr lang="ru-RU" sz="1600" dirty="0" smtClean="0">
              <a:solidFill>
                <a:srgbClr val="444444"/>
              </a:solidFill>
              <a:latin typeface="Segoe UI" panose="020B0502040204020203" pitchFamily="34" charset="0"/>
              <a:cs typeface="Segoe UI" panose="020B0502040204020203" pitchFamily="34" charset="0"/>
            </a:endParaRPr>
          </a:p>
          <a:p>
            <a:pPr marL="285750" lvl="2" indent="-285750" algn="just" defTabSz="447675">
              <a:spcBef>
                <a:spcPts val="1200"/>
              </a:spcBef>
              <a:buClr>
                <a:srgbClr val="E4465A"/>
              </a:buClr>
              <a:buSzPct val="120000"/>
              <a:buFont typeface="Arial" panose="020B0604020202020204" pitchFamily="34" charset="0"/>
              <a:buChar char="•"/>
            </a:pPr>
            <a:r>
              <a:rPr lang="ru-RU" sz="1600" dirty="0" smtClean="0">
                <a:solidFill>
                  <a:srgbClr val="444444"/>
                </a:solidFill>
                <a:latin typeface="Segoe UI" panose="020B0502040204020203" pitchFamily="34" charset="0"/>
                <a:cs typeface="Segoe UI" panose="020B0502040204020203" pitchFamily="34" charset="0"/>
              </a:rPr>
              <a:t>Информация о признании судом контракта недействительным (если такое случилось)</a:t>
            </a:r>
          </a:p>
          <a:p>
            <a:pPr marL="0" lvl="2" algn="just" defTabSz="447675">
              <a:spcBef>
                <a:spcPts val="1200"/>
              </a:spcBef>
              <a:buClr>
                <a:srgbClr val="E4465A"/>
              </a:buClr>
              <a:buSzPct val="120000"/>
            </a:pPr>
            <a:endParaRPr lang="ru-RU" sz="1600" dirty="0" smtClean="0">
              <a:solidFill>
                <a:srgbClr val="444444"/>
              </a:solidFill>
              <a:latin typeface="Segoe UI" panose="020B0502040204020203" pitchFamily="34" charset="0"/>
              <a:cs typeface="Segoe UI" panose="020B0502040204020203" pitchFamily="34" charset="0"/>
            </a:endParaRPr>
          </a:p>
        </p:txBody>
      </p:sp>
      <p:sp>
        <p:nvSpPr>
          <p:cNvPr id="9" name="Freeform 37"/>
          <p:cNvSpPr>
            <a:spLocks noEditPoints="1"/>
          </p:cNvSpPr>
          <p:nvPr/>
        </p:nvSpPr>
        <p:spPr bwMode="auto">
          <a:xfrm>
            <a:off x="541177" y="1586204"/>
            <a:ext cx="541336" cy="504531"/>
          </a:xfrm>
          <a:custGeom>
            <a:avLst/>
            <a:gdLst>
              <a:gd name="T0" fmla="*/ 2147483646 w 1251"/>
              <a:gd name="T1" fmla="*/ 2147483646 h 1038"/>
              <a:gd name="T2" fmla="*/ 2147483646 w 1251"/>
              <a:gd name="T3" fmla="*/ 2147483646 h 1038"/>
              <a:gd name="T4" fmla="*/ 2147483646 w 1251"/>
              <a:gd name="T5" fmla="*/ 2147483646 h 1038"/>
              <a:gd name="T6" fmla="*/ 2147483646 w 1251"/>
              <a:gd name="T7" fmla="*/ 2147483646 h 1038"/>
              <a:gd name="T8" fmla="*/ 2147483646 w 1251"/>
              <a:gd name="T9" fmla="*/ 2147483646 h 1038"/>
              <a:gd name="T10" fmla="*/ 2147483646 w 1251"/>
              <a:gd name="T11" fmla="*/ 2147483646 h 1038"/>
              <a:gd name="T12" fmla="*/ 2147483646 w 1251"/>
              <a:gd name="T13" fmla="*/ 2147483646 h 1038"/>
              <a:gd name="T14" fmla="*/ 2147483646 w 1251"/>
              <a:gd name="T15" fmla="*/ 2147483646 h 1038"/>
              <a:gd name="T16" fmla="*/ 2147483646 w 1251"/>
              <a:gd name="T17" fmla="*/ 2147483646 h 1038"/>
              <a:gd name="T18" fmla="*/ 2147483646 w 1251"/>
              <a:gd name="T19" fmla="*/ 2147483646 h 1038"/>
              <a:gd name="T20" fmla="*/ 2147483646 w 1251"/>
              <a:gd name="T21" fmla="*/ 2147483646 h 1038"/>
              <a:gd name="T22" fmla="*/ 2147483646 w 1251"/>
              <a:gd name="T23" fmla="*/ 2147483646 h 1038"/>
              <a:gd name="T24" fmla="*/ 2147483646 w 1251"/>
              <a:gd name="T25" fmla="*/ 2147483646 h 1038"/>
              <a:gd name="T26" fmla="*/ 2147483646 w 1251"/>
              <a:gd name="T27" fmla="*/ 2147483646 h 1038"/>
              <a:gd name="T28" fmla="*/ 2147483646 w 1251"/>
              <a:gd name="T29" fmla="*/ 2147483646 h 1038"/>
              <a:gd name="T30" fmla="*/ 2147483646 w 1251"/>
              <a:gd name="T31" fmla="*/ 2147483646 h 1038"/>
              <a:gd name="T32" fmla="*/ 2147483646 w 1251"/>
              <a:gd name="T33" fmla="*/ 2147483646 h 1038"/>
              <a:gd name="T34" fmla="*/ 2147483646 w 1251"/>
              <a:gd name="T35" fmla="*/ 2147483646 h 1038"/>
              <a:gd name="T36" fmla="*/ 2147483646 w 1251"/>
              <a:gd name="T37" fmla="*/ 2147483646 h 1038"/>
              <a:gd name="T38" fmla="*/ 0 w 1251"/>
              <a:gd name="T39" fmla="*/ 2147483646 h 1038"/>
              <a:gd name="T40" fmla="*/ 2147483646 w 1251"/>
              <a:gd name="T41" fmla="*/ 2147483646 h 1038"/>
              <a:gd name="T42" fmla="*/ 2147483646 w 1251"/>
              <a:gd name="T43" fmla="*/ 2147483646 h 1038"/>
              <a:gd name="T44" fmla="*/ 2147483646 w 1251"/>
              <a:gd name="T45" fmla="*/ 2147483646 h 1038"/>
              <a:gd name="T46" fmla="*/ 2147483646 w 1251"/>
              <a:gd name="T47" fmla="*/ 2147483646 h 1038"/>
              <a:gd name="T48" fmla="*/ 2147483646 w 1251"/>
              <a:gd name="T49" fmla="*/ 2147483646 h 1038"/>
              <a:gd name="T50" fmla="*/ 2147483646 w 1251"/>
              <a:gd name="T51" fmla="*/ 2147483646 h 1038"/>
              <a:gd name="T52" fmla="*/ 2147483646 w 1251"/>
              <a:gd name="T53" fmla="*/ 2147483646 h 1038"/>
              <a:gd name="T54" fmla="*/ 2147483646 w 1251"/>
              <a:gd name="T55" fmla="*/ 2147483646 h 1038"/>
              <a:gd name="T56" fmla="*/ 2147483646 w 1251"/>
              <a:gd name="T57" fmla="*/ 2147483646 h 1038"/>
              <a:gd name="T58" fmla="*/ 2147483646 w 1251"/>
              <a:gd name="T59" fmla="*/ 2147483646 h 1038"/>
              <a:gd name="T60" fmla="*/ 2147483646 w 1251"/>
              <a:gd name="T61" fmla="*/ 2147483646 h 1038"/>
              <a:gd name="T62" fmla="*/ 2147483646 w 1251"/>
              <a:gd name="T63" fmla="*/ 2147483646 h 1038"/>
              <a:gd name="T64" fmla="*/ 2147483646 w 1251"/>
              <a:gd name="T65" fmla="*/ 2147483646 h 1038"/>
              <a:gd name="T66" fmla="*/ 2147483646 w 1251"/>
              <a:gd name="T67" fmla="*/ 2147483646 h 1038"/>
              <a:gd name="T68" fmla="*/ 2147483646 w 1251"/>
              <a:gd name="T69" fmla="*/ 2147483646 h 1038"/>
              <a:gd name="T70" fmla="*/ 2147483646 w 1251"/>
              <a:gd name="T71" fmla="*/ 2147483646 h 1038"/>
              <a:gd name="T72" fmla="*/ 2147483646 w 1251"/>
              <a:gd name="T73" fmla="*/ 2147483646 h 1038"/>
              <a:gd name="T74" fmla="*/ 2147483646 w 1251"/>
              <a:gd name="T75" fmla="*/ 2147483646 h 1038"/>
              <a:gd name="T76" fmla="*/ 2147483646 w 1251"/>
              <a:gd name="T77" fmla="*/ 2147483646 h 1038"/>
              <a:gd name="T78" fmla="*/ 2147483646 w 1251"/>
              <a:gd name="T79" fmla="*/ 2147483646 h 1038"/>
              <a:gd name="T80" fmla="*/ 2147483646 w 1251"/>
              <a:gd name="T81" fmla="*/ 2147483646 h 1038"/>
              <a:gd name="T82" fmla="*/ 2147483646 w 1251"/>
              <a:gd name="T83" fmla="*/ 2147483646 h 1038"/>
              <a:gd name="T84" fmla="*/ 2147483646 w 1251"/>
              <a:gd name="T85" fmla="*/ 2147483646 h 1038"/>
              <a:gd name="T86" fmla="*/ 2147483646 w 1251"/>
              <a:gd name="T87" fmla="*/ 2147483646 h 1038"/>
              <a:gd name="T88" fmla="*/ 2147483646 w 1251"/>
              <a:gd name="T89" fmla="*/ 2147483646 h 1038"/>
              <a:gd name="T90" fmla="*/ 2147483646 w 1251"/>
              <a:gd name="T91" fmla="*/ 2147483646 h 1038"/>
              <a:gd name="T92" fmla="*/ 2147483646 w 1251"/>
              <a:gd name="T93" fmla="*/ 2147483646 h 1038"/>
              <a:gd name="T94" fmla="*/ 2147483646 w 1251"/>
              <a:gd name="T95" fmla="*/ 2147483646 h 1038"/>
              <a:gd name="T96" fmla="*/ 2147483646 w 1251"/>
              <a:gd name="T97" fmla="*/ 2147483646 h 1038"/>
              <a:gd name="T98" fmla="*/ 2147483646 w 1251"/>
              <a:gd name="T99" fmla="*/ 2147483646 h 1038"/>
              <a:gd name="T100" fmla="*/ 2147483646 w 1251"/>
              <a:gd name="T101" fmla="*/ 2147483646 h 1038"/>
              <a:gd name="T102" fmla="*/ 2147483646 w 1251"/>
              <a:gd name="T103" fmla="*/ 2147483646 h 1038"/>
              <a:gd name="T104" fmla="*/ 2147483646 w 1251"/>
              <a:gd name="T105" fmla="*/ 2147483646 h 1038"/>
              <a:gd name="T106" fmla="*/ 2147483646 w 1251"/>
              <a:gd name="T107" fmla="*/ 2147483646 h 1038"/>
              <a:gd name="T108" fmla="*/ 2147483646 w 1251"/>
              <a:gd name="T109" fmla="*/ 2147483646 h 1038"/>
              <a:gd name="T110" fmla="*/ 2147483646 w 1251"/>
              <a:gd name="T111" fmla="*/ 2147483646 h 1038"/>
              <a:gd name="T112" fmla="*/ 2147483646 w 1251"/>
              <a:gd name="T113" fmla="*/ 2147483646 h 1038"/>
              <a:gd name="T114" fmla="*/ 2147483646 w 1251"/>
              <a:gd name="T115" fmla="*/ 2147483646 h 1038"/>
              <a:gd name="T116" fmla="*/ 2147483646 w 1251"/>
              <a:gd name="T117" fmla="*/ 2147483646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51" h="1038">
                <a:moveTo>
                  <a:pt x="1114" y="9"/>
                </a:moveTo>
                <a:lnTo>
                  <a:pt x="1242" y="144"/>
                </a:lnTo>
                <a:lnTo>
                  <a:pt x="1246" y="149"/>
                </a:lnTo>
                <a:lnTo>
                  <a:pt x="1249" y="155"/>
                </a:lnTo>
                <a:lnTo>
                  <a:pt x="1251" y="161"/>
                </a:lnTo>
                <a:lnTo>
                  <a:pt x="1251" y="167"/>
                </a:lnTo>
                <a:lnTo>
                  <a:pt x="1251" y="173"/>
                </a:lnTo>
                <a:lnTo>
                  <a:pt x="1249" y="180"/>
                </a:lnTo>
                <a:lnTo>
                  <a:pt x="1246" y="185"/>
                </a:lnTo>
                <a:lnTo>
                  <a:pt x="1243" y="190"/>
                </a:lnTo>
                <a:lnTo>
                  <a:pt x="745" y="801"/>
                </a:lnTo>
                <a:lnTo>
                  <a:pt x="742" y="805"/>
                </a:lnTo>
                <a:lnTo>
                  <a:pt x="738" y="808"/>
                </a:lnTo>
                <a:lnTo>
                  <a:pt x="734" y="810"/>
                </a:lnTo>
                <a:lnTo>
                  <a:pt x="730" y="811"/>
                </a:lnTo>
                <a:lnTo>
                  <a:pt x="550" y="873"/>
                </a:lnTo>
                <a:lnTo>
                  <a:pt x="544" y="874"/>
                </a:lnTo>
                <a:lnTo>
                  <a:pt x="538" y="874"/>
                </a:lnTo>
                <a:lnTo>
                  <a:pt x="533" y="873"/>
                </a:lnTo>
                <a:lnTo>
                  <a:pt x="526" y="871"/>
                </a:lnTo>
                <a:lnTo>
                  <a:pt x="522" y="867"/>
                </a:lnTo>
                <a:lnTo>
                  <a:pt x="517" y="863"/>
                </a:lnTo>
                <a:lnTo>
                  <a:pt x="514" y="857"/>
                </a:lnTo>
                <a:lnTo>
                  <a:pt x="512" y="851"/>
                </a:lnTo>
                <a:lnTo>
                  <a:pt x="510" y="844"/>
                </a:lnTo>
                <a:lnTo>
                  <a:pt x="511" y="836"/>
                </a:lnTo>
                <a:lnTo>
                  <a:pt x="535" y="645"/>
                </a:lnTo>
                <a:lnTo>
                  <a:pt x="536" y="640"/>
                </a:lnTo>
                <a:lnTo>
                  <a:pt x="537" y="635"/>
                </a:lnTo>
                <a:lnTo>
                  <a:pt x="539" y="630"/>
                </a:lnTo>
                <a:lnTo>
                  <a:pt x="542" y="627"/>
                </a:lnTo>
                <a:lnTo>
                  <a:pt x="1069" y="10"/>
                </a:lnTo>
                <a:lnTo>
                  <a:pt x="1073" y="6"/>
                </a:lnTo>
                <a:lnTo>
                  <a:pt x="1078" y="3"/>
                </a:lnTo>
                <a:lnTo>
                  <a:pt x="1085" y="1"/>
                </a:lnTo>
                <a:lnTo>
                  <a:pt x="1090" y="0"/>
                </a:lnTo>
                <a:lnTo>
                  <a:pt x="1096" y="0"/>
                </a:lnTo>
                <a:lnTo>
                  <a:pt x="1102" y="2"/>
                </a:lnTo>
                <a:lnTo>
                  <a:pt x="1108" y="4"/>
                </a:lnTo>
                <a:lnTo>
                  <a:pt x="1113" y="8"/>
                </a:lnTo>
                <a:lnTo>
                  <a:pt x="1113" y="9"/>
                </a:lnTo>
                <a:lnTo>
                  <a:pt x="1114" y="9"/>
                </a:lnTo>
                <a:close/>
                <a:moveTo>
                  <a:pt x="788" y="58"/>
                </a:moveTo>
                <a:lnTo>
                  <a:pt x="794" y="58"/>
                </a:lnTo>
                <a:lnTo>
                  <a:pt x="799" y="61"/>
                </a:lnTo>
                <a:lnTo>
                  <a:pt x="804" y="64"/>
                </a:lnTo>
                <a:lnTo>
                  <a:pt x="810" y="68"/>
                </a:lnTo>
                <a:lnTo>
                  <a:pt x="813" y="73"/>
                </a:lnTo>
                <a:lnTo>
                  <a:pt x="816" y="78"/>
                </a:lnTo>
                <a:lnTo>
                  <a:pt x="818" y="85"/>
                </a:lnTo>
                <a:lnTo>
                  <a:pt x="819" y="91"/>
                </a:lnTo>
                <a:lnTo>
                  <a:pt x="818" y="98"/>
                </a:lnTo>
                <a:lnTo>
                  <a:pt x="816" y="104"/>
                </a:lnTo>
                <a:lnTo>
                  <a:pt x="813" y="110"/>
                </a:lnTo>
                <a:lnTo>
                  <a:pt x="810" y="115"/>
                </a:lnTo>
                <a:lnTo>
                  <a:pt x="804" y="118"/>
                </a:lnTo>
                <a:lnTo>
                  <a:pt x="799" y="121"/>
                </a:lnTo>
                <a:lnTo>
                  <a:pt x="794" y="123"/>
                </a:lnTo>
                <a:lnTo>
                  <a:pt x="788" y="124"/>
                </a:lnTo>
                <a:lnTo>
                  <a:pt x="63" y="124"/>
                </a:lnTo>
                <a:lnTo>
                  <a:pt x="63" y="972"/>
                </a:lnTo>
                <a:lnTo>
                  <a:pt x="937" y="972"/>
                </a:lnTo>
                <a:lnTo>
                  <a:pt x="937" y="683"/>
                </a:lnTo>
                <a:lnTo>
                  <a:pt x="938" y="676"/>
                </a:lnTo>
                <a:lnTo>
                  <a:pt x="939" y="670"/>
                </a:lnTo>
                <a:lnTo>
                  <a:pt x="942" y="665"/>
                </a:lnTo>
                <a:lnTo>
                  <a:pt x="947" y="660"/>
                </a:lnTo>
                <a:lnTo>
                  <a:pt x="951" y="656"/>
                </a:lnTo>
                <a:lnTo>
                  <a:pt x="956" y="652"/>
                </a:lnTo>
                <a:lnTo>
                  <a:pt x="962" y="650"/>
                </a:lnTo>
                <a:lnTo>
                  <a:pt x="969" y="650"/>
                </a:lnTo>
                <a:lnTo>
                  <a:pt x="975" y="650"/>
                </a:lnTo>
                <a:lnTo>
                  <a:pt x="981" y="652"/>
                </a:lnTo>
                <a:lnTo>
                  <a:pt x="986" y="656"/>
                </a:lnTo>
                <a:lnTo>
                  <a:pt x="991" y="660"/>
                </a:lnTo>
                <a:lnTo>
                  <a:pt x="995" y="665"/>
                </a:lnTo>
                <a:lnTo>
                  <a:pt x="998" y="670"/>
                </a:lnTo>
                <a:lnTo>
                  <a:pt x="999" y="676"/>
                </a:lnTo>
                <a:lnTo>
                  <a:pt x="1000" y="683"/>
                </a:lnTo>
                <a:lnTo>
                  <a:pt x="1000" y="1006"/>
                </a:lnTo>
                <a:lnTo>
                  <a:pt x="999" y="1012"/>
                </a:lnTo>
                <a:lnTo>
                  <a:pt x="998" y="1018"/>
                </a:lnTo>
                <a:lnTo>
                  <a:pt x="995" y="1024"/>
                </a:lnTo>
                <a:lnTo>
                  <a:pt x="991" y="1029"/>
                </a:lnTo>
                <a:lnTo>
                  <a:pt x="986" y="1033"/>
                </a:lnTo>
                <a:lnTo>
                  <a:pt x="981" y="1036"/>
                </a:lnTo>
                <a:lnTo>
                  <a:pt x="975" y="1038"/>
                </a:lnTo>
                <a:lnTo>
                  <a:pt x="969" y="1038"/>
                </a:lnTo>
                <a:lnTo>
                  <a:pt x="32" y="1038"/>
                </a:lnTo>
                <a:lnTo>
                  <a:pt x="25" y="1038"/>
                </a:lnTo>
                <a:lnTo>
                  <a:pt x="20" y="1036"/>
                </a:lnTo>
                <a:lnTo>
                  <a:pt x="14" y="1033"/>
                </a:lnTo>
                <a:lnTo>
                  <a:pt x="10" y="1029"/>
                </a:lnTo>
                <a:lnTo>
                  <a:pt x="6" y="1024"/>
                </a:lnTo>
                <a:lnTo>
                  <a:pt x="3" y="1018"/>
                </a:lnTo>
                <a:lnTo>
                  <a:pt x="1" y="1012"/>
                </a:lnTo>
                <a:lnTo>
                  <a:pt x="0" y="1006"/>
                </a:lnTo>
                <a:lnTo>
                  <a:pt x="0" y="91"/>
                </a:lnTo>
                <a:lnTo>
                  <a:pt x="1" y="85"/>
                </a:lnTo>
                <a:lnTo>
                  <a:pt x="3" y="78"/>
                </a:lnTo>
                <a:lnTo>
                  <a:pt x="6" y="73"/>
                </a:lnTo>
                <a:lnTo>
                  <a:pt x="10" y="68"/>
                </a:lnTo>
                <a:lnTo>
                  <a:pt x="14" y="64"/>
                </a:lnTo>
                <a:lnTo>
                  <a:pt x="20" y="61"/>
                </a:lnTo>
                <a:lnTo>
                  <a:pt x="25" y="58"/>
                </a:lnTo>
                <a:lnTo>
                  <a:pt x="32" y="58"/>
                </a:lnTo>
                <a:lnTo>
                  <a:pt x="788" y="58"/>
                </a:lnTo>
                <a:close/>
                <a:moveTo>
                  <a:pt x="140" y="269"/>
                </a:moveTo>
                <a:lnTo>
                  <a:pt x="133" y="269"/>
                </a:lnTo>
                <a:lnTo>
                  <a:pt x="128" y="267"/>
                </a:lnTo>
                <a:lnTo>
                  <a:pt x="123" y="263"/>
                </a:lnTo>
                <a:lnTo>
                  <a:pt x="117" y="259"/>
                </a:lnTo>
                <a:lnTo>
                  <a:pt x="114" y="255"/>
                </a:lnTo>
                <a:lnTo>
                  <a:pt x="111" y="249"/>
                </a:lnTo>
                <a:lnTo>
                  <a:pt x="109" y="242"/>
                </a:lnTo>
                <a:lnTo>
                  <a:pt x="109" y="236"/>
                </a:lnTo>
                <a:lnTo>
                  <a:pt x="109" y="230"/>
                </a:lnTo>
                <a:lnTo>
                  <a:pt x="111" y="224"/>
                </a:lnTo>
                <a:lnTo>
                  <a:pt x="114" y="217"/>
                </a:lnTo>
                <a:lnTo>
                  <a:pt x="117" y="213"/>
                </a:lnTo>
                <a:lnTo>
                  <a:pt x="123" y="209"/>
                </a:lnTo>
                <a:lnTo>
                  <a:pt x="128" y="206"/>
                </a:lnTo>
                <a:lnTo>
                  <a:pt x="133" y="204"/>
                </a:lnTo>
                <a:lnTo>
                  <a:pt x="140" y="203"/>
                </a:lnTo>
                <a:lnTo>
                  <a:pt x="561" y="203"/>
                </a:lnTo>
                <a:lnTo>
                  <a:pt x="567" y="204"/>
                </a:lnTo>
                <a:lnTo>
                  <a:pt x="573" y="206"/>
                </a:lnTo>
                <a:lnTo>
                  <a:pt x="579" y="209"/>
                </a:lnTo>
                <a:lnTo>
                  <a:pt x="583" y="213"/>
                </a:lnTo>
                <a:lnTo>
                  <a:pt x="587" y="217"/>
                </a:lnTo>
                <a:lnTo>
                  <a:pt x="589" y="224"/>
                </a:lnTo>
                <a:lnTo>
                  <a:pt x="591" y="230"/>
                </a:lnTo>
                <a:lnTo>
                  <a:pt x="592" y="236"/>
                </a:lnTo>
                <a:lnTo>
                  <a:pt x="591" y="242"/>
                </a:lnTo>
                <a:lnTo>
                  <a:pt x="589" y="249"/>
                </a:lnTo>
                <a:lnTo>
                  <a:pt x="587" y="255"/>
                </a:lnTo>
                <a:lnTo>
                  <a:pt x="583" y="259"/>
                </a:lnTo>
                <a:lnTo>
                  <a:pt x="579" y="263"/>
                </a:lnTo>
                <a:lnTo>
                  <a:pt x="573" y="267"/>
                </a:lnTo>
                <a:lnTo>
                  <a:pt x="567" y="269"/>
                </a:lnTo>
                <a:lnTo>
                  <a:pt x="561" y="269"/>
                </a:lnTo>
                <a:lnTo>
                  <a:pt x="140" y="269"/>
                </a:lnTo>
                <a:close/>
                <a:moveTo>
                  <a:pt x="140" y="424"/>
                </a:moveTo>
                <a:lnTo>
                  <a:pt x="133" y="424"/>
                </a:lnTo>
                <a:lnTo>
                  <a:pt x="128" y="422"/>
                </a:lnTo>
                <a:lnTo>
                  <a:pt x="123" y="419"/>
                </a:lnTo>
                <a:lnTo>
                  <a:pt x="117" y="415"/>
                </a:lnTo>
                <a:lnTo>
                  <a:pt x="114" y="410"/>
                </a:lnTo>
                <a:lnTo>
                  <a:pt x="111" y="405"/>
                </a:lnTo>
                <a:lnTo>
                  <a:pt x="109" y="398"/>
                </a:lnTo>
                <a:lnTo>
                  <a:pt x="109" y="392"/>
                </a:lnTo>
                <a:lnTo>
                  <a:pt x="109" y="385"/>
                </a:lnTo>
                <a:lnTo>
                  <a:pt x="111" y="378"/>
                </a:lnTo>
                <a:lnTo>
                  <a:pt x="114" y="373"/>
                </a:lnTo>
                <a:lnTo>
                  <a:pt x="117" y="368"/>
                </a:lnTo>
                <a:lnTo>
                  <a:pt x="123" y="365"/>
                </a:lnTo>
                <a:lnTo>
                  <a:pt x="128" y="362"/>
                </a:lnTo>
                <a:lnTo>
                  <a:pt x="133" y="360"/>
                </a:lnTo>
                <a:lnTo>
                  <a:pt x="140" y="359"/>
                </a:lnTo>
                <a:lnTo>
                  <a:pt x="327" y="359"/>
                </a:lnTo>
                <a:lnTo>
                  <a:pt x="333" y="360"/>
                </a:lnTo>
                <a:lnTo>
                  <a:pt x="339" y="362"/>
                </a:lnTo>
                <a:lnTo>
                  <a:pt x="344" y="365"/>
                </a:lnTo>
                <a:lnTo>
                  <a:pt x="350" y="368"/>
                </a:lnTo>
                <a:lnTo>
                  <a:pt x="353" y="373"/>
                </a:lnTo>
                <a:lnTo>
                  <a:pt x="356" y="378"/>
                </a:lnTo>
                <a:lnTo>
                  <a:pt x="358" y="385"/>
                </a:lnTo>
                <a:lnTo>
                  <a:pt x="358" y="392"/>
                </a:lnTo>
                <a:lnTo>
                  <a:pt x="358" y="398"/>
                </a:lnTo>
                <a:lnTo>
                  <a:pt x="356" y="405"/>
                </a:lnTo>
                <a:lnTo>
                  <a:pt x="353" y="410"/>
                </a:lnTo>
                <a:lnTo>
                  <a:pt x="350" y="415"/>
                </a:lnTo>
                <a:lnTo>
                  <a:pt x="344" y="419"/>
                </a:lnTo>
                <a:lnTo>
                  <a:pt x="339" y="422"/>
                </a:lnTo>
                <a:lnTo>
                  <a:pt x="333" y="424"/>
                </a:lnTo>
                <a:lnTo>
                  <a:pt x="327" y="424"/>
                </a:lnTo>
                <a:lnTo>
                  <a:pt x="140" y="424"/>
                </a:lnTo>
                <a:close/>
                <a:moveTo>
                  <a:pt x="140" y="581"/>
                </a:moveTo>
                <a:lnTo>
                  <a:pt x="133" y="580"/>
                </a:lnTo>
                <a:lnTo>
                  <a:pt x="128" y="579"/>
                </a:lnTo>
                <a:lnTo>
                  <a:pt x="123" y="576"/>
                </a:lnTo>
                <a:lnTo>
                  <a:pt x="117" y="572"/>
                </a:lnTo>
                <a:lnTo>
                  <a:pt x="114" y="567"/>
                </a:lnTo>
                <a:lnTo>
                  <a:pt x="111" y="561"/>
                </a:lnTo>
                <a:lnTo>
                  <a:pt x="109" y="555"/>
                </a:lnTo>
                <a:lnTo>
                  <a:pt x="109" y="549"/>
                </a:lnTo>
                <a:lnTo>
                  <a:pt x="109" y="542"/>
                </a:lnTo>
                <a:lnTo>
                  <a:pt x="111" y="535"/>
                </a:lnTo>
                <a:lnTo>
                  <a:pt x="114" y="530"/>
                </a:lnTo>
                <a:lnTo>
                  <a:pt x="117" y="525"/>
                </a:lnTo>
                <a:lnTo>
                  <a:pt x="123" y="522"/>
                </a:lnTo>
                <a:lnTo>
                  <a:pt x="128" y="519"/>
                </a:lnTo>
                <a:lnTo>
                  <a:pt x="133" y="516"/>
                </a:lnTo>
                <a:lnTo>
                  <a:pt x="140" y="515"/>
                </a:lnTo>
                <a:lnTo>
                  <a:pt x="476" y="515"/>
                </a:lnTo>
                <a:lnTo>
                  <a:pt x="482" y="516"/>
                </a:lnTo>
                <a:lnTo>
                  <a:pt x="488" y="519"/>
                </a:lnTo>
                <a:lnTo>
                  <a:pt x="493" y="522"/>
                </a:lnTo>
                <a:lnTo>
                  <a:pt x="498" y="525"/>
                </a:lnTo>
                <a:lnTo>
                  <a:pt x="502" y="530"/>
                </a:lnTo>
                <a:lnTo>
                  <a:pt x="504" y="535"/>
                </a:lnTo>
                <a:lnTo>
                  <a:pt x="506" y="542"/>
                </a:lnTo>
                <a:lnTo>
                  <a:pt x="507" y="549"/>
                </a:lnTo>
                <a:lnTo>
                  <a:pt x="506" y="555"/>
                </a:lnTo>
                <a:lnTo>
                  <a:pt x="504" y="561"/>
                </a:lnTo>
                <a:lnTo>
                  <a:pt x="502" y="567"/>
                </a:lnTo>
                <a:lnTo>
                  <a:pt x="498" y="572"/>
                </a:lnTo>
                <a:lnTo>
                  <a:pt x="493" y="576"/>
                </a:lnTo>
                <a:lnTo>
                  <a:pt x="488" y="579"/>
                </a:lnTo>
                <a:lnTo>
                  <a:pt x="482" y="580"/>
                </a:lnTo>
                <a:lnTo>
                  <a:pt x="476" y="581"/>
                </a:lnTo>
                <a:lnTo>
                  <a:pt x="140" y="581"/>
                </a:lnTo>
                <a:close/>
                <a:moveTo>
                  <a:pt x="140" y="736"/>
                </a:moveTo>
                <a:lnTo>
                  <a:pt x="133" y="735"/>
                </a:lnTo>
                <a:lnTo>
                  <a:pt x="128" y="733"/>
                </a:lnTo>
                <a:lnTo>
                  <a:pt x="123" y="730"/>
                </a:lnTo>
                <a:lnTo>
                  <a:pt x="117" y="727"/>
                </a:lnTo>
                <a:lnTo>
                  <a:pt x="114" y="721"/>
                </a:lnTo>
                <a:lnTo>
                  <a:pt x="111" y="715"/>
                </a:lnTo>
                <a:lnTo>
                  <a:pt x="109" y="710"/>
                </a:lnTo>
                <a:lnTo>
                  <a:pt x="109" y="703"/>
                </a:lnTo>
                <a:lnTo>
                  <a:pt x="109" y="696"/>
                </a:lnTo>
                <a:lnTo>
                  <a:pt x="111" y="690"/>
                </a:lnTo>
                <a:lnTo>
                  <a:pt x="114" y="685"/>
                </a:lnTo>
                <a:lnTo>
                  <a:pt x="117" y="680"/>
                </a:lnTo>
                <a:lnTo>
                  <a:pt x="123" y="675"/>
                </a:lnTo>
                <a:lnTo>
                  <a:pt x="128" y="672"/>
                </a:lnTo>
                <a:lnTo>
                  <a:pt x="133" y="670"/>
                </a:lnTo>
                <a:lnTo>
                  <a:pt x="140" y="670"/>
                </a:lnTo>
                <a:lnTo>
                  <a:pt x="327" y="670"/>
                </a:lnTo>
                <a:lnTo>
                  <a:pt x="333" y="670"/>
                </a:lnTo>
                <a:lnTo>
                  <a:pt x="339" y="672"/>
                </a:lnTo>
                <a:lnTo>
                  <a:pt x="344" y="675"/>
                </a:lnTo>
                <a:lnTo>
                  <a:pt x="350" y="680"/>
                </a:lnTo>
                <a:lnTo>
                  <a:pt x="353" y="685"/>
                </a:lnTo>
                <a:lnTo>
                  <a:pt x="356" y="690"/>
                </a:lnTo>
                <a:lnTo>
                  <a:pt x="358" y="696"/>
                </a:lnTo>
                <a:lnTo>
                  <a:pt x="358" y="703"/>
                </a:lnTo>
                <a:lnTo>
                  <a:pt x="358" y="710"/>
                </a:lnTo>
                <a:lnTo>
                  <a:pt x="356" y="715"/>
                </a:lnTo>
                <a:lnTo>
                  <a:pt x="353" y="721"/>
                </a:lnTo>
                <a:lnTo>
                  <a:pt x="350" y="727"/>
                </a:lnTo>
                <a:lnTo>
                  <a:pt x="344" y="730"/>
                </a:lnTo>
                <a:lnTo>
                  <a:pt x="339" y="733"/>
                </a:lnTo>
                <a:lnTo>
                  <a:pt x="333" y="735"/>
                </a:lnTo>
                <a:lnTo>
                  <a:pt x="327" y="736"/>
                </a:lnTo>
                <a:lnTo>
                  <a:pt x="140" y="736"/>
                </a:lnTo>
                <a:close/>
                <a:moveTo>
                  <a:pt x="140" y="888"/>
                </a:moveTo>
                <a:lnTo>
                  <a:pt x="133" y="887"/>
                </a:lnTo>
                <a:lnTo>
                  <a:pt x="128" y="886"/>
                </a:lnTo>
                <a:lnTo>
                  <a:pt x="123" y="882"/>
                </a:lnTo>
                <a:lnTo>
                  <a:pt x="117" y="878"/>
                </a:lnTo>
                <a:lnTo>
                  <a:pt x="114" y="873"/>
                </a:lnTo>
                <a:lnTo>
                  <a:pt x="111" y="868"/>
                </a:lnTo>
                <a:lnTo>
                  <a:pt x="109" y="862"/>
                </a:lnTo>
                <a:lnTo>
                  <a:pt x="109" y="855"/>
                </a:lnTo>
                <a:lnTo>
                  <a:pt x="109" y="848"/>
                </a:lnTo>
                <a:lnTo>
                  <a:pt x="111" y="842"/>
                </a:lnTo>
                <a:lnTo>
                  <a:pt x="114" y="836"/>
                </a:lnTo>
                <a:lnTo>
                  <a:pt x="117" y="831"/>
                </a:lnTo>
                <a:lnTo>
                  <a:pt x="123" y="827"/>
                </a:lnTo>
                <a:lnTo>
                  <a:pt x="128" y="825"/>
                </a:lnTo>
                <a:lnTo>
                  <a:pt x="133" y="823"/>
                </a:lnTo>
                <a:lnTo>
                  <a:pt x="140" y="822"/>
                </a:lnTo>
                <a:lnTo>
                  <a:pt x="350" y="822"/>
                </a:lnTo>
                <a:lnTo>
                  <a:pt x="356" y="823"/>
                </a:lnTo>
                <a:lnTo>
                  <a:pt x="361" y="825"/>
                </a:lnTo>
                <a:lnTo>
                  <a:pt x="366" y="827"/>
                </a:lnTo>
                <a:lnTo>
                  <a:pt x="372" y="831"/>
                </a:lnTo>
                <a:lnTo>
                  <a:pt x="375" y="836"/>
                </a:lnTo>
                <a:lnTo>
                  <a:pt x="378" y="842"/>
                </a:lnTo>
                <a:lnTo>
                  <a:pt x="380" y="848"/>
                </a:lnTo>
                <a:lnTo>
                  <a:pt x="381" y="855"/>
                </a:lnTo>
                <a:lnTo>
                  <a:pt x="380" y="862"/>
                </a:lnTo>
                <a:lnTo>
                  <a:pt x="378" y="868"/>
                </a:lnTo>
                <a:lnTo>
                  <a:pt x="375" y="873"/>
                </a:lnTo>
                <a:lnTo>
                  <a:pt x="372" y="878"/>
                </a:lnTo>
                <a:lnTo>
                  <a:pt x="366" y="882"/>
                </a:lnTo>
                <a:lnTo>
                  <a:pt x="361" y="886"/>
                </a:lnTo>
                <a:lnTo>
                  <a:pt x="356" y="887"/>
                </a:lnTo>
                <a:lnTo>
                  <a:pt x="350" y="888"/>
                </a:lnTo>
                <a:lnTo>
                  <a:pt x="140" y="888"/>
                </a:lnTo>
                <a:close/>
                <a:moveTo>
                  <a:pt x="611" y="645"/>
                </a:moveTo>
                <a:lnTo>
                  <a:pt x="717" y="735"/>
                </a:lnTo>
                <a:lnTo>
                  <a:pt x="1092" y="274"/>
                </a:lnTo>
                <a:lnTo>
                  <a:pt x="1005" y="183"/>
                </a:lnTo>
                <a:lnTo>
                  <a:pt x="611" y="645"/>
                </a:lnTo>
                <a:close/>
                <a:moveTo>
                  <a:pt x="656" y="767"/>
                </a:moveTo>
                <a:lnTo>
                  <a:pt x="589" y="711"/>
                </a:lnTo>
                <a:lnTo>
                  <a:pt x="579" y="794"/>
                </a:lnTo>
                <a:lnTo>
                  <a:pt x="656" y="767"/>
                </a:lnTo>
                <a:close/>
                <a:moveTo>
                  <a:pt x="1178" y="169"/>
                </a:moveTo>
                <a:lnTo>
                  <a:pt x="1093" y="80"/>
                </a:lnTo>
                <a:lnTo>
                  <a:pt x="1047" y="134"/>
                </a:lnTo>
                <a:lnTo>
                  <a:pt x="1133" y="224"/>
                </a:lnTo>
                <a:lnTo>
                  <a:pt x="1178"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2" name="TextBox 11"/>
          <p:cNvSpPr txBox="1"/>
          <p:nvPr/>
        </p:nvSpPr>
        <p:spPr>
          <a:xfrm>
            <a:off x="966216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Анатолий Галимский</a:t>
            </a:r>
            <a:endParaRPr lang="ru-RU" sz="1200" dirty="0">
              <a:solidFill>
                <a:srgbClr val="E4465A"/>
              </a:solidFill>
              <a:latin typeface="Segoe UI" panose="020B0502040204020203" pitchFamily="34" charset="0"/>
              <a:cs typeface="Segoe UI" panose="020B0502040204020203" pitchFamily="34" charset="0"/>
            </a:endParaRPr>
          </a:p>
        </p:txBody>
      </p:sp>
      <p:sp>
        <p:nvSpPr>
          <p:cNvPr id="13" name="TextBox 12"/>
          <p:cNvSpPr txBox="1"/>
          <p:nvPr/>
        </p:nvSpPr>
        <p:spPr>
          <a:xfrm>
            <a:off x="0" y="6545161"/>
            <a:ext cx="2529840" cy="276999"/>
          </a:xfrm>
          <a:prstGeom prst="rect">
            <a:avLst/>
          </a:prstGeom>
          <a:noFill/>
        </p:spPr>
        <p:txBody>
          <a:bodyPr wrap="square" rtlCol="0">
            <a:spAutoFit/>
          </a:bodyPr>
          <a:lstStyle/>
          <a:p>
            <a:pPr algn="ctr"/>
            <a:r>
              <a:rPr lang="ru-RU" sz="1200" dirty="0" smtClean="0">
                <a:solidFill>
                  <a:srgbClr val="E4465A"/>
                </a:solidFill>
                <a:latin typeface="Segoe UI" panose="020B0502040204020203" pitchFamily="34" charset="0"/>
                <a:cs typeface="Segoe UI" panose="020B0502040204020203" pitchFamily="34" charset="0"/>
              </a:rPr>
              <a:t>2019</a:t>
            </a:r>
            <a:endParaRPr lang="ru-RU" sz="1200" dirty="0">
              <a:solidFill>
                <a:srgbClr val="E4465A"/>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4225167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RTS_New-1">
      <a:dk1>
        <a:srgbClr val="444444"/>
      </a:dk1>
      <a:lt1>
        <a:sysClr val="window" lastClr="FFFFFF"/>
      </a:lt1>
      <a:dk2>
        <a:srgbClr val="444444"/>
      </a:dk2>
      <a:lt2>
        <a:srgbClr val="E7E6E6"/>
      </a:lt2>
      <a:accent1>
        <a:srgbClr val="E4465A"/>
      </a:accent1>
      <a:accent2>
        <a:srgbClr val="546670"/>
      </a:accent2>
      <a:accent3>
        <a:srgbClr val="0291A0"/>
      </a:accent3>
      <a:accent4>
        <a:srgbClr val="F1C900"/>
      </a:accent4>
      <a:accent5>
        <a:srgbClr val="0291A0"/>
      </a:accent5>
      <a:accent6>
        <a:srgbClr val="F1C900"/>
      </a:accent6>
      <a:hlink>
        <a:srgbClr val="E4465A"/>
      </a:hlink>
      <a:folHlink>
        <a:srgbClr val="0291A0"/>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184960</TotalTime>
  <Words>3942</Words>
  <Application>Microsoft Office PowerPoint</Application>
  <PresentationFormat>Широкоэкранный</PresentationFormat>
  <Paragraphs>454</Paragraphs>
  <Slides>45</Slides>
  <Notes>45</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1</vt:i4>
      </vt:variant>
      <vt:variant>
        <vt:lpstr>Заголовки слайдов</vt:lpstr>
      </vt:variant>
      <vt:variant>
        <vt:i4>45</vt:i4>
      </vt:variant>
    </vt:vector>
  </HeadingPairs>
  <TitlesOfParts>
    <vt:vector size="57" baseType="lpstr">
      <vt:lpstr>Arial Unicode MS</vt:lpstr>
      <vt:lpstr>Adobe Arabic</vt:lpstr>
      <vt:lpstr>Aria</vt:lpstr>
      <vt:lpstr>Arial</vt:lpstr>
      <vt:lpstr>Calibri</vt:lpstr>
      <vt:lpstr>Roboto</vt:lpstr>
      <vt:lpstr>Segoe UI</vt:lpstr>
      <vt:lpstr>Segoe UI Black</vt:lpstr>
      <vt:lpstr>Times New Roman</vt:lpstr>
      <vt:lpstr>Trebuchet MS</vt:lpstr>
      <vt:lpstr>Wingdings</vt:lpstr>
      <vt:lpstr>Тема Office</vt:lpstr>
      <vt:lpstr>Обзор изменений в законодательной базе  44-ФЗ в 2020 году</vt:lpstr>
      <vt:lpstr>Презентация PowerPoint</vt:lpstr>
      <vt:lpstr>Свежее мнение</vt:lpstr>
      <vt:lpstr>Проект 809044-7</vt:lpstr>
      <vt:lpstr>Новые правила проведения запроса котировок</vt:lpstr>
      <vt:lpstr>Новые правила проведения запроса котировок</vt:lpstr>
      <vt:lpstr>Согласование закупок</vt:lpstr>
      <vt:lpstr>Процедурные особенности</vt:lpstr>
      <vt:lpstr>Размещение информации в РК</vt:lpstr>
      <vt:lpstr>Типовые документации и заявки</vt:lpstr>
      <vt:lpstr>Типовые контракты в сфере строительства</vt:lpstr>
      <vt:lpstr>Закупки малого объема по новым правилам</vt:lpstr>
      <vt:lpstr>Презентация PowerPoint</vt:lpstr>
      <vt:lpstr>Административная практика по новым положениям закона</vt:lpstr>
      <vt:lpstr>Презентация PowerPoint</vt:lpstr>
      <vt:lpstr>Презентация PowerPoint</vt:lpstr>
      <vt:lpstr>Дело N А53-32759/2017</vt:lpstr>
      <vt:lpstr>Уголовная ответственность вследствие дробления закупок</vt:lpstr>
      <vt:lpstr>Презентация PowerPoint</vt:lpstr>
      <vt:lpstr>73-АД19-2</vt:lpstr>
      <vt:lpstr>73-АД19-2</vt:lpstr>
      <vt:lpstr>Презентация PowerPoint</vt:lpstr>
      <vt:lpstr>А45-7350/2018</vt:lpstr>
      <vt:lpstr>А45-7350/2018</vt:lpstr>
      <vt:lpstr>Презентация PowerPoint</vt:lpstr>
      <vt:lpstr>А64-3968/2018</vt:lpstr>
      <vt:lpstr>А64-3968/2018</vt:lpstr>
      <vt:lpstr>Презентация PowerPoint</vt:lpstr>
      <vt:lpstr>А75-7323/2018</vt:lpstr>
      <vt:lpstr>А75-7323/2018</vt:lpstr>
      <vt:lpstr>Презентация PowerPoint</vt:lpstr>
      <vt:lpstr>А40-88142/2018</vt:lpstr>
      <vt:lpstr>А40-88142/2018</vt:lpstr>
      <vt:lpstr>Презентация PowerPoint</vt:lpstr>
      <vt:lpstr>А73-21426/2018</vt:lpstr>
      <vt:lpstr>А73-21426/2018</vt:lpstr>
      <vt:lpstr>Презентация PowerPoint</vt:lpstr>
      <vt:lpstr>А27-15375/2018</vt:lpstr>
      <vt:lpstr>А27-15375/2018</vt:lpstr>
      <vt:lpstr>Презентация PowerPoint</vt:lpstr>
      <vt:lpstr>А53-12991/2018</vt:lpstr>
      <vt:lpstr>А53-12991/2018</vt:lpstr>
      <vt:lpstr>А53-12991/2018</vt:lpstr>
      <vt:lpstr>А53-12991/2018</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Пацевич Екатерина Александровна</dc:creator>
  <cp:lastModifiedBy>Галимский Анатолий Вячеславович</cp:lastModifiedBy>
  <cp:revision>637</cp:revision>
  <cp:lastPrinted>2017-01-25T16:02:31Z</cp:lastPrinted>
  <dcterms:created xsi:type="dcterms:W3CDTF">2017-01-09T12:57:11Z</dcterms:created>
  <dcterms:modified xsi:type="dcterms:W3CDTF">2020-02-21T07:01:16Z</dcterms:modified>
</cp:coreProperties>
</file>